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Lst>
  <p:sldSz cy="5143500" cx="9144000"/>
  <p:notesSz cx="6858000" cy="9144000"/>
  <p:embeddedFontLst>
    <p:embeddedFont>
      <p:font typeface="Roboto Serif"/>
      <p:regular r:id="rId44"/>
      <p:bold r:id="rId45"/>
      <p:italic r:id="rId46"/>
      <p:boldItalic r:id="rId47"/>
    </p:embeddedFont>
    <p:embeddedFont>
      <p:font typeface="Roboto Serif Light"/>
      <p:regular r:id="rId48"/>
      <p:bold r:id="rId49"/>
      <p:italic r:id="rId50"/>
      <p:boldItalic r:id="rId51"/>
    </p:embeddedFont>
    <p:embeddedFont>
      <p:font typeface="Roboto"/>
      <p:regular r:id="rId52"/>
      <p:bold r:id="rId53"/>
      <p:italic r:id="rId54"/>
      <p:boldItalic r:id="rId55"/>
    </p:embeddedFont>
    <p:embeddedFont>
      <p:font typeface="Google Sans Medium"/>
      <p:regular r:id="rId56"/>
      <p:bold r:id="rId57"/>
      <p:italic r:id="rId58"/>
      <p:boldItalic r:id="rId59"/>
    </p:embeddedFont>
    <p:embeddedFont>
      <p:font typeface="Google Sans"/>
      <p:regular r:id="rId60"/>
      <p:bold r:id="rId61"/>
      <p:italic r:id="rId62"/>
      <p:boldItalic r:id="rId63"/>
    </p:embeddedFont>
    <p:embeddedFont>
      <p:font typeface="Google Sans Text"/>
      <p:regular r:id="rId64"/>
      <p:bold r:id="rId65"/>
      <p:italic r:id="rId66"/>
      <p:boldItalic r:id="rId67"/>
    </p:embeddedFont>
    <p:embeddedFont>
      <p:font typeface="Roboto Serif Medium"/>
      <p:regular r:id="rId68"/>
      <p:bold r:id="rId69"/>
      <p:italic r:id="rId70"/>
      <p:boldItalic r:id="rId71"/>
    </p:embeddedFont>
    <p:embeddedFont>
      <p:font typeface="Roboto Serif ExtraLight"/>
      <p:regular r:id="rId72"/>
      <p:bold r:id="rId73"/>
      <p:italic r:id="rId74"/>
      <p:boldItalic r:id="rId7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font" Target="fonts/RobotoSerif-regular.fntdata"/><Relationship Id="rId43" Type="http://schemas.openxmlformats.org/officeDocument/2006/relationships/slide" Target="slides/slide38.xml"/><Relationship Id="rId46" Type="http://schemas.openxmlformats.org/officeDocument/2006/relationships/font" Target="fonts/RobotoSerif-italic.fntdata"/><Relationship Id="rId45" Type="http://schemas.openxmlformats.org/officeDocument/2006/relationships/font" Target="fonts/RobotoSerif-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RobotoSerifLight-regular.fntdata"/><Relationship Id="rId47" Type="http://schemas.openxmlformats.org/officeDocument/2006/relationships/font" Target="fonts/RobotoSerif-boldItalic.fntdata"/><Relationship Id="rId49" Type="http://schemas.openxmlformats.org/officeDocument/2006/relationships/font" Target="fonts/RobotoSerifLight-bold.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font" Target="fonts/RobotoSerifExtraLight-bold.fntdata"/><Relationship Id="rId72" Type="http://schemas.openxmlformats.org/officeDocument/2006/relationships/font" Target="fonts/RobotoSerifExtraLight-regular.fntdata"/><Relationship Id="rId31" Type="http://schemas.openxmlformats.org/officeDocument/2006/relationships/slide" Target="slides/slide26.xml"/><Relationship Id="rId75" Type="http://schemas.openxmlformats.org/officeDocument/2006/relationships/font" Target="fonts/RobotoSerifExtraLight-boldItalic.fntdata"/><Relationship Id="rId30" Type="http://schemas.openxmlformats.org/officeDocument/2006/relationships/slide" Target="slides/slide25.xml"/><Relationship Id="rId74" Type="http://schemas.openxmlformats.org/officeDocument/2006/relationships/font" Target="fonts/RobotoSerifExtraLight-italic.fntdata"/><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71" Type="http://schemas.openxmlformats.org/officeDocument/2006/relationships/font" Target="fonts/RobotoSerifMedium-boldItalic.fntdata"/><Relationship Id="rId70" Type="http://schemas.openxmlformats.org/officeDocument/2006/relationships/font" Target="fonts/RobotoSerifMedium-italic.fntdata"/><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GoogleSans-italic.fntdata"/><Relationship Id="rId61" Type="http://schemas.openxmlformats.org/officeDocument/2006/relationships/font" Target="fonts/GoogleSans-bold.fntdata"/><Relationship Id="rId20" Type="http://schemas.openxmlformats.org/officeDocument/2006/relationships/slide" Target="slides/slide15.xml"/><Relationship Id="rId64" Type="http://schemas.openxmlformats.org/officeDocument/2006/relationships/font" Target="fonts/GoogleSansText-regular.fntdata"/><Relationship Id="rId63" Type="http://schemas.openxmlformats.org/officeDocument/2006/relationships/font" Target="fonts/GoogleSans-boldItalic.fntdata"/><Relationship Id="rId22" Type="http://schemas.openxmlformats.org/officeDocument/2006/relationships/slide" Target="slides/slide17.xml"/><Relationship Id="rId66" Type="http://schemas.openxmlformats.org/officeDocument/2006/relationships/font" Target="fonts/GoogleSansText-italic.fntdata"/><Relationship Id="rId21" Type="http://schemas.openxmlformats.org/officeDocument/2006/relationships/slide" Target="slides/slide16.xml"/><Relationship Id="rId65" Type="http://schemas.openxmlformats.org/officeDocument/2006/relationships/font" Target="fonts/GoogleSansText-bold.fntdata"/><Relationship Id="rId24" Type="http://schemas.openxmlformats.org/officeDocument/2006/relationships/slide" Target="slides/slide19.xml"/><Relationship Id="rId68" Type="http://schemas.openxmlformats.org/officeDocument/2006/relationships/font" Target="fonts/RobotoSerifMedium-regular.fntdata"/><Relationship Id="rId23" Type="http://schemas.openxmlformats.org/officeDocument/2006/relationships/slide" Target="slides/slide18.xml"/><Relationship Id="rId67" Type="http://schemas.openxmlformats.org/officeDocument/2006/relationships/font" Target="fonts/GoogleSansText-boldItalic.fntdata"/><Relationship Id="rId60" Type="http://schemas.openxmlformats.org/officeDocument/2006/relationships/font" Target="fonts/GoogleSans-regular.fntdata"/><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font" Target="fonts/RobotoSerifMedium-bold.fntdata"/><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RobotoSerifLight-boldItalic.fntdata"/><Relationship Id="rId50" Type="http://schemas.openxmlformats.org/officeDocument/2006/relationships/font" Target="fonts/RobotoSerifLight-italic.fntdata"/><Relationship Id="rId53" Type="http://schemas.openxmlformats.org/officeDocument/2006/relationships/font" Target="fonts/Roboto-bold.fntdata"/><Relationship Id="rId52" Type="http://schemas.openxmlformats.org/officeDocument/2006/relationships/font" Target="fonts/Roboto-regular.fntdata"/><Relationship Id="rId11" Type="http://schemas.openxmlformats.org/officeDocument/2006/relationships/slide" Target="slides/slide6.xml"/><Relationship Id="rId55" Type="http://schemas.openxmlformats.org/officeDocument/2006/relationships/font" Target="fonts/Roboto-boldItalic.fntdata"/><Relationship Id="rId10" Type="http://schemas.openxmlformats.org/officeDocument/2006/relationships/slide" Target="slides/slide5.xml"/><Relationship Id="rId54" Type="http://schemas.openxmlformats.org/officeDocument/2006/relationships/font" Target="fonts/Roboto-italic.fntdata"/><Relationship Id="rId13" Type="http://schemas.openxmlformats.org/officeDocument/2006/relationships/slide" Target="slides/slide8.xml"/><Relationship Id="rId57" Type="http://schemas.openxmlformats.org/officeDocument/2006/relationships/font" Target="fonts/GoogleSansMedium-bold.fntdata"/><Relationship Id="rId12" Type="http://schemas.openxmlformats.org/officeDocument/2006/relationships/slide" Target="slides/slide7.xml"/><Relationship Id="rId56" Type="http://schemas.openxmlformats.org/officeDocument/2006/relationships/font" Target="fonts/GoogleSansMedium-regular.fntdata"/><Relationship Id="rId15" Type="http://schemas.openxmlformats.org/officeDocument/2006/relationships/slide" Target="slides/slide10.xml"/><Relationship Id="rId59" Type="http://schemas.openxmlformats.org/officeDocument/2006/relationships/font" Target="fonts/GoogleSansMedium-boldItalic.fntdata"/><Relationship Id="rId14" Type="http://schemas.openxmlformats.org/officeDocument/2006/relationships/slide" Target="slides/slide9.xml"/><Relationship Id="rId58" Type="http://schemas.openxmlformats.org/officeDocument/2006/relationships/font" Target="fonts/GoogleSansMedium-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2b4432f80b7_0_2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2b4432f80b7_0_2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2b4432f80b7_0_4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2b4432f80b7_0_4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2b4432f80b7_0_3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2b4432f80b7_0_3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2b4432f80b7_0_3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2b4432f80b7_0_3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2b4432f80b7_0_3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2b4432f80b7_0_3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2b4432f80b7_0_5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2b4432f80b7_0_5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2b4432f80b7_0_4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2b4432f80b7_0_4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2b4432f80b7_0_5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2b4432f80b7_0_5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2b4432f80b7_0_5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2b4432f80b7_0_5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2b4432f80b7_0_5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2b4432f80b7_0_5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2b4432f80b7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2b4432f80b7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2b4432f80b7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g2b4432f80b7_0_76:notes"/>
          <p:cNvSpPr/>
          <p:nvPr>
            <p:ph idx="2" type="sldImg"/>
          </p:nvPr>
        </p:nvSpPr>
        <p:spPr>
          <a:xfrm>
            <a:off x="397565" y="685488"/>
            <a:ext cx="6063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2b4432f80b7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g2b4432f80b7_0_84:notes"/>
          <p:cNvSpPr/>
          <p:nvPr>
            <p:ph idx="2" type="sldImg"/>
          </p:nvPr>
        </p:nvSpPr>
        <p:spPr>
          <a:xfrm>
            <a:off x="397565" y="685488"/>
            <a:ext cx="6063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2b4432f80b7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2b4432f80b7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2b4432f80b7_0_2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2b4432f80b7_0_2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2b4432f80b7_0_6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g2b4432f80b7_0_655:notes"/>
          <p:cNvSpPr/>
          <p:nvPr>
            <p:ph idx="2" type="sldImg"/>
          </p:nvPr>
        </p:nvSpPr>
        <p:spPr>
          <a:xfrm>
            <a:off x="397565" y="685488"/>
            <a:ext cx="6063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2b4432f80b7_0_6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2b4432f80b7_0_6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2b4432f80b7_0_6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2b4432f80b7_0_6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2b4432f80b7_0_3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2b4432f80b7_0_3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2b4432f80b7_0_3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2b4432f80b7_0_3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2b4432f80b7_0_3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2b4432f80b7_0_3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2b4432f80b7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2b4432f80b7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2b4432f80b7_0_6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g2b4432f80b7_0_637:notes"/>
          <p:cNvSpPr/>
          <p:nvPr>
            <p:ph idx="2" type="sldImg"/>
          </p:nvPr>
        </p:nvSpPr>
        <p:spPr>
          <a:xfrm>
            <a:off x="397565" y="685488"/>
            <a:ext cx="6063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2b4432f80b7_0_6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2b4432f80b7_0_6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2b4432f80b7_0_6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2b4432f80b7_0_6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2b4432f80b7_0_7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g2b4432f80b7_0_711:notes"/>
          <p:cNvSpPr/>
          <p:nvPr>
            <p:ph idx="2" type="sldImg"/>
          </p:nvPr>
        </p:nvSpPr>
        <p:spPr>
          <a:xfrm>
            <a:off x="397565" y="685488"/>
            <a:ext cx="6063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2b4432f80b7_0_7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2b4432f80b7_0_7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2b4432f80b7_0_7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2b4432f80b7_0_7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2b4432f80b7_0_7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2b4432f80b7_0_7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2b4432f80b7_0_7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2b4432f80b7_0_7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2b4432f80b7_0_7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2b4432f80b7_0_7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2b4432f80b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2b4432f80b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2b4432f80b7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2b4432f80b7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1410926871fcab3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1410926871fcab3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1410926871fcab32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1410926871fcab32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2b4432f80b7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2b4432f80b7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2b4432f80b7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2b4432f80b7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0" name="Shape 50"/>
        <p:cNvGrpSpPr/>
        <p:nvPr/>
      </p:nvGrpSpPr>
      <p:grpSpPr>
        <a:xfrm>
          <a:off x="0" y="0"/>
          <a:ext cx="0" cy="0"/>
          <a:chOff x="0" y="0"/>
          <a:chExt cx="0" cy="0"/>
        </a:xfrm>
      </p:grpSpPr>
      <p:sp>
        <p:nvSpPr>
          <p:cNvPr id="51" name="Google Shape;51;p13"/>
          <p:cNvSpPr txBox="1"/>
          <p:nvPr>
            <p:ph type="title"/>
          </p:nvPr>
        </p:nvSpPr>
        <p:spPr>
          <a:xfrm>
            <a:off x="457200" y="205978"/>
            <a:ext cx="8229600" cy="857400"/>
          </a:xfrm>
          <a:prstGeom prst="rect">
            <a:avLst/>
          </a:prstGeom>
          <a:noFill/>
          <a:ln>
            <a:noFill/>
          </a:ln>
        </p:spPr>
        <p:txBody>
          <a:bodyPr anchorCtr="0" anchor="ctr" bIns="34275" lIns="68575" spcFirstLastPara="1" rIns="68575" wrap="square" tIns="34275">
            <a:normAutofit/>
          </a:bodyPr>
          <a:lstStyle>
            <a:lvl1pPr lvl="0" rtl="0" algn="ctr">
              <a:spcBef>
                <a:spcPts val="0"/>
              </a:spcBef>
              <a:spcAft>
                <a:spcPts val="0"/>
              </a:spcAft>
              <a:buClr>
                <a:schemeClr val="dk1"/>
              </a:buClr>
              <a:buSzPts val="14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2" name="Google Shape;52;p13"/>
          <p:cNvSpPr txBox="1"/>
          <p:nvPr>
            <p:ph idx="1" type="body"/>
          </p:nvPr>
        </p:nvSpPr>
        <p:spPr>
          <a:xfrm>
            <a:off x="457200" y="1200151"/>
            <a:ext cx="8229600" cy="3394500"/>
          </a:xfrm>
          <a:prstGeom prst="rect">
            <a:avLst/>
          </a:prstGeom>
          <a:noFill/>
          <a:ln>
            <a:noFill/>
          </a:ln>
        </p:spPr>
        <p:txBody>
          <a:bodyPr anchorCtr="0" anchor="t" bIns="34275" lIns="68575" spcFirstLastPara="1" rIns="68575" wrap="square" tIns="34275">
            <a:normAutofit/>
          </a:bodyPr>
          <a:lstStyle>
            <a:lvl1pPr indent="-317500" lvl="0" marL="457200" rtl="0" algn="l">
              <a:spcBef>
                <a:spcPts val="300"/>
              </a:spcBef>
              <a:spcAft>
                <a:spcPts val="0"/>
              </a:spcAft>
              <a:buClr>
                <a:schemeClr val="dk1"/>
              </a:buClr>
              <a:buSzPts val="1400"/>
              <a:buChar char="●"/>
              <a:defRPr/>
            </a:lvl1pPr>
            <a:lvl2pPr indent="-317500" lvl="1" marL="914400" rtl="0" algn="l">
              <a:spcBef>
                <a:spcPts val="1200"/>
              </a:spcBef>
              <a:spcAft>
                <a:spcPts val="0"/>
              </a:spcAft>
              <a:buClr>
                <a:schemeClr val="dk1"/>
              </a:buClr>
              <a:buSzPts val="1400"/>
              <a:buChar char="○"/>
              <a:defRPr/>
            </a:lvl2pPr>
            <a:lvl3pPr indent="-317500" lvl="2" marL="1371600" rtl="0" algn="l">
              <a:spcBef>
                <a:spcPts val="1200"/>
              </a:spcBef>
              <a:spcAft>
                <a:spcPts val="0"/>
              </a:spcAft>
              <a:buClr>
                <a:schemeClr val="dk1"/>
              </a:buClr>
              <a:buSzPts val="1400"/>
              <a:buChar char="■"/>
              <a:defRPr/>
            </a:lvl3pPr>
            <a:lvl4pPr indent="-317500" lvl="3" marL="1828800" rtl="0" algn="l">
              <a:spcBef>
                <a:spcPts val="1200"/>
              </a:spcBef>
              <a:spcAft>
                <a:spcPts val="0"/>
              </a:spcAft>
              <a:buClr>
                <a:schemeClr val="dk1"/>
              </a:buClr>
              <a:buSzPts val="1400"/>
              <a:buChar char="●"/>
              <a:defRPr/>
            </a:lvl4pPr>
            <a:lvl5pPr indent="-317500" lvl="4" marL="2286000" rtl="0" algn="l">
              <a:spcBef>
                <a:spcPts val="1200"/>
              </a:spcBef>
              <a:spcAft>
                <a:spcPts val="0"/>
              </a:spcAft>
              <a:buClr>
                <a:schemeClr val="dk1"/>
              </a:buClr>
              <a:buSzPts val="1400"/>
              <a:buChar char="○"/>
              <a:defRPr/>
            </a:lvl5pPr>
            <a:lvl6pPr indent="-317500" lvl="5" marL="2743200" rtl="0" algn="l">
              <a:spcBef>
                <a:spcPts val="1200"/>
              </a:spcBef>
              <a:spcAft>
                <a:spcPts val="0"/>
              </a:spcAft>
              <a:buClr>
                <a:schemeClr val="dk1"/>
              </a:buClr>
              <a:buSzPts val="1400"/>
              <a:buChar char="■"/>
              <a:defRPr/>
            </a:lvl6pPr>
            <a:lvl7pPr indent="-317500" lvl="6" marL="3200400" rtl="0" algn="l">
              <a:spcBef>
                <a:spcPts val="1200"/>
              </a:spcBef>
              <a:spcAft>
                <a:spcPts val="0"/>
              </a:spcAft>
              <a:buClr>
                <a:schemeClr val="dk1"/>
              </a:buClr>
              <a:buSzPts val="1400"/>
              <a:buChar char="●"/>
              <a:defRPr/>
            </a:lvl7pPr>
            <a:lvl8pPr indent="-317500" lvl="7" marL="3657600" rtl="0" algn="l">
              <a:spcBef>
                <a:spcPts val="1200"/>
              </a:spcBef>
              <a:spcAft>
                <a:spcPts val="0"/>
              </a:spcAft>
              <a:buClr>
                <a:schemeClr val="dk1"/>
              </a:buClr>
              <a:buSzPts val="1400"/>
              <a:buChar char="○"/>
              <a:defRPr/>
            </a:lvl8pPr>
            <a:lvl9pPr indent="-317500" lvl="8" marL="4114800" rtl="0" algn="l">
              <a:spcBef>
                <a:spcPts val="1200"/>
              </a:spcBef>
              <a:spcAft>
                <a:spcPts val="1200"/>
              </a:spcAft>
              <a:buClr>
                <a:schemeClr val="dk1"/>
              </a:buClr>
              <a:buSzPts val="1400"/>
              <a:buChar char="■"/>
              <a:defRPr/>
            </a:lvl9pPr>
          </a:lstStyle>
          <a:p/>
        </p:txBody>
      </p:sp>
      <p:sp>
        <p:nvSpPr>
          <p:cNvPr id="53" name="Google Shape;53;p13"/>
          <p:cNvSpPr txBox="1"/>
          <p:nvPr>
            <p:ph idx="10" type="dt"/>
          </p:nvPr>
        </p:nvSpPr>
        <p:spPr>
          <a:xfrm>
            <a:off x="457200" y="4767263"/>
            <a:ext cx="21336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sz="1100"/>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54" name="Google Shape;54;p13"/>
          <p:cNvSpPr txBox="1"/>
          <p:nvPr>
            <p:ph idx="11" type="ftr"/>
          </p:nvPr>
        </p:nvSpPr>
        <p:spPr>
          <a:xfrm>
            <a:off x="3124200" y="4767263"/>
            <a:ext cx="28956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sz="1100"/>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55" name="Google Shape;55;p13"/>
          <p:cNvSpPr txBox="1"/>
          <p:nvPr>
            <p:ph idx="12" type="sldNum"/>
          </p:nvPr>
        </p:nvSpPr>
        <p:spPr>
          <a:xfrm>
            <a:off x="6553200" y="4767263"/>
            <a:ext cx="2133600" cy="2739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3.png"/><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3.png"/><Relationship Id="rId4" Type="http://schemas.openxmlformats.org/officeDocument/2006/relationships/image" Target="../media/image8.png"/><Relationship Id="rId5"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4.png"/><Relationship Id="rId4" Type="http://schemas.openxmlformats.org/officeDocument/2006/relationships/image" Target="../media/image3.png"/><Relationship Id="rId5" Type="http://schemas.openxmlformats.org/officeDocument/2006/relationships/image" Target="../media/image8.png"/><Relationship Id="rId6"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hyperlink" Target="https://arxiv.org/abs/2401.14289" TargetMode="External"/><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hyperlink" Target="https://arxiv.org/abs/2401.14289" TargetMode="External"/><Relationship Id="rId4" Type="http://schemas.openxmlformats.org/officeDocument/2006/relationships/image" Target="../media/image9.png"/><Relationship Id="rId5" Type="http://schemas.openxmlformats.org/officeDocument/2006/relationships/hyperlink" Target="https://claritychallenge.org/docs/cpc2/cpc2_intro" TargetMode="External"/><Relationship Id="rId6" Type="http://schemas.openxmlformats.org/officeDocument/2006/relationships/image" Target="../media/image18.gi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hyperlink" Target="https://arxiv.org/abs/2401.14289" TargetMode="External"/><Relationship Id="rId4" Type="http://schemas.openxmlformats.org/officeDocument/2006/relationships/hyperlink" Target="https://claritychallenge.org/docs/cpc2/cpc2_intro"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 Id="rId3" Type="http://schemas.openxmlformats.org/officeDocument/2006/relationships/image" Target="../media/image7.png"/><Relationship Id="rId4" Type="http://schemas.openxmlformats.org/officeDocument/2006/relationships/hyperlink" Target="https://www.zerospeech.com/"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6.png"/><Relationship Id="rId4" Type="http://schemas.openxmlformats.org/officeDocument/2006/relationships/hyperlink" Target="http://drive.google.com/file/d/1dUHSPPq6-BX2tEHD4G8E5REwHNbcpKDd/view" TargetMode="External"/><Relationship Id="rId5" Type="http://schemas.openxmlformats.org/officeDocument/2006/relationships/image" Target="../media/image1.png"/><Relationship Id="rId6" Type="http://schemas.openxmlformats.org/officeDocument/2006/relationships/hyperlink" Target="http://drive.google.com/file/d/1z_DREs1e6RcIzq4Hyb3yxHdMe2icf8il/view" TargetMode="External"/><Relationship Id="rId7" Type="http://schemas.openxmlformats.org/officeDocument/2006/relationships/hyperlink" Target="http://drive.google.com/file/d/1q33RNtNO6Da7EotwZufZFhFig8Sv0aJj/view" TargetMode="External"/><Relationship Id="rId8" Type="http://schemas.openxmlformats.org/officeDocument/2006/relationships/hyperlink" Target="http://drive.google.com/file/d/1s6zH8no8MGJ2s4dSozGcohc6TJDBaygC/view"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hyperlink" Target="https://arxiv.org/abs/2209.03143"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 Id="rId3" Type="http://schemas.openxmlformats.org/officeDocument/2006/relationships/hyperlink" Target="https://docs.google.com/presentation/d/1EUV7W7X_w0BDrscDhPg7lMGzJCkeaPkGCJ3bN8dluXc/edit?resourcekey=0-7Nz5A7y8JozyVrnDtcEKJA#slide=id.g1fd6b5a0803_0_0"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png"/><Relationship Id="rId4" Type="http://schemas.openxmlformats.org/officeDocument/2006/relationships/hyperlink" Target="https://arxiv.org/abs/2001.08361" TargetMode="External"/><Relationship Id="rId5" Type="http://schemas.openxmlformats.org/officeDocument/2006/relationships/hyperlink" Target="https://arxiv.org/abs/2001.08361" TargetMode="External"/><Relationship Id="rId6" Type="http://schemas.openxmlformats.org/officeDocument/2006/relationships/hyperlink" Target="https://arxiv.org/abs/2203.15556" TargetMode="External"/><Relationship Id="rId7" Type="http://schemas.openxmlformats.org/officeDocument/2006/relationships/hyperlink" Target="https://arxiv.org/abs/2001.08361"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5.png"/><Relationship Id="rId4" Type="http://schemas.openxmlformats.org/officeDocument/2006/relationships/hyperlink" Target="https://arxiv.org/abs/2303.08774" TargetMode="External"/><Relationship Id="rId5" Type="http://schemas.openxmlformats.org/officeDocument/2006/relationships/hyperlink" Target="https://arxiv.org/abs/2303.08774"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hyperlink" Target="https://arxiv.org/abs/2001.08361" TargetMode="External"/><Relationship Id="rId4" Type="http://schemas.openxmlformats.org/officeDocument/2006/relationships/image" Target="../media/image22.png"/><Relationship Id="rId5" Type="http://schemas.openxmlformats.org/officeDocument/2006/relationships/image" Target="../media/image1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hyperlink" Target="https://arxiv.org/abs/2102.01192" TargetMode="External"/><Relationship Id="rId4" Type="http://schemas.openxmlformats.org/officeDocument/2006/relationships/hyperlink" Target="https://arxiv.org/abs/2209.03143" TargetMode="External"/><Relationship Id="rId5" Type="http://schemas.openxmlformats.org/officeDocument/2006/relationships/hyperlink" Target="https://arxiv.org/abs/2203.15556" TargetMode="External"/><Relationship Id="rId6" Type="http://schemas.openxmlformats.org/officeDocument/2006/relationships/hyperlink" Target="https://arxiv.org/abs/2305.16264"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0.xml"/><Relationship Id="rId3" Type="http://schemas.openxmlformats.org/officeDocument/2006/relationships/image" Target="../media/image11.png"/><Relationship Id="rId4" Type="http://schemas.openxmlformats.org/officeDocument/2006/relationships/image" Target="../media/image1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1.xml"/><Relationship Id="rId3" Type="http://schemas.openxmlformats.org/officeDocument/2006/relationships/image" Target="../media/image19.png"/><Relationship Id="rId4" Type="http://schemas.openxmlformats.org/officeDocument/2006/relationships/hyperlink" Target="https://voyager.minedojo.org/"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2.xml"/><Relationship Id="rId3" Type="http://schemas.openxmlformats.org/officeDocument/2006/relationships/hyperlink" Target="https://arxiv.org/pdf/2304.03442.pdf" TargetMode="External"/><Relationship Id="rId4" Type="http://schemas.openxmlformats.org/officeDocument/2006/relationships/image" Target="../media/image1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3.xml"/><Relationship Id="rId3" Type="http://schemas.openxmlformats.org/officeDocument/2006/relationships/image" Target="../media/image14.png"/><Relationship Id="rId4" Type="http://schemas.openxmlformats.org/officeDocument/2006/relationships/image" Target="../media/image20.png"/><Relationship Id="rId5" Type="http://schemas.openxmlformats.org/officeDocument/2006/relationships/image" Target="../media/image2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hyperlink" Target="https://arxiv.org/abs/1702.03037" TargetMode="External"/><Relationship Id="rId4" Type="http://schemas.openxmlformats.org/officeDocument/2006/relationships/hyperlink" Target="https://en.wikipedia.org/wiki/Prisoner%27s_dilemma" TargetMode="External"/><Relationship Id="rId5" Type="http://schemas.openxmlformats.org/officeDocument/2006/relationships/image" Target="../media/image1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hyperlink" Target="https://arxiv.org/pdf/2304.03442.pdf" TargetMode="External"/><Relationship Id="rId4" Type="http://schemas.openxmlformats.org/officeDocument/2006/relationships/hyperlink" Target="https://arxiv.org/abs/1707.06600" TargetMode="External"/><Relationship Id="rId5" Type="http://schemas.openxmlformats.org/officeDocument/2006/relationships/hyperlink" Target="https://docs.google.com/document/d/1qf5sCXslzG2l00NBvBrIDKZ5sHpAu5jck7OQWMyRxGU/edit" TargetMode="External"/><Relationship Id="rId6" Type="http://schemas.openxmlformats.org/officeDocument/2006/relationships/image" Target="../media/image21.png"/><Relationship Id="rId7" Type="http://schemas.openxmlformats.org/officeDocument/2006/relationships/image" Target="../media/image13.gi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hyperlink" Target="https://arxiv.org/abs/2304.03442" TargetMode="External"/><Relationship Id="rId4" Type="http://schemas.openxmlformats.org/officeDocument/2006/relationships/hyperlink" Target="https://voyager.minedojo.org/" TargetMode="External"/><Relationship Id="rId5" Type="http://schemas.openxmlformats.org/officeDocument/2006/relationships/hyperlink" Target="https://arxiv.org/abs/1707.06600" TargetMode="External"/><Relationship Id="rId6" Type="http://schemas.openxmlformats.org/officeDocument/2006/relationships/hyperlink" Target="https://lilianweng.github.io/posts/2023-06-23-agent/"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hyperlink" Target="https://huggingface.co/spaces/pharmapsychotic/CLIP-Interrogator" TargetMode="External"/><Relationship Id="rId4" Type="http://schemas.openxmlformats.org/officeDocument/2006/relationships/hyperlink" Target="https://huyenchip.com/2023/10/10/multimodal.html"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4"/>
          <p:cNvSpPr txBox="1"/>
          <p:nvPr>
            <p:ph type="ctrTitle"/>
          </p:nvPr>
        </p:nvSpPr>
        <p:spPr>
          <a:xfrm>
            <a:off x="311700" y="1471175"/>
            <a:ext cx="8520600" cy="79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s" sz="3900">
                <a:latin typeface="Roboto Serif Light"/>
                <a:ea typeface="Roboto Serif Light"/>
                <a:cs typeface="Roboto Serif Light"/>
                <a:sym typeface="Roboto Serif Light"/>
              </a:rPr>
              <a:t>Data-driven Machine Perception</a:t>
            </a:r>
            <a:endParaRPr sz="3900">
              <a:latin typeface="Roboto Serif Light"/>
              <a:ea typeface="Roboto Serif Light"/>
              <a:cs typeface="Roboto Serif Light"/>
              <a:sym typeface="Roboto Serif Light"/>
            </a:endParaRPr>
          </a:p>
        </p:txBody>
      </p:sp>
      <p:sp>
        <p:nvSpPr>
          <p:cNvPr id="61" name="Google Shape;61;p14"/>
          <p:cNvSpPr txBox="1"/>
          <p:nvPr>
            <p:ph idx="1" type="subTitle"/>
          </p:nvPr>
        </p:nvSpPr>
        <p:spPr>
          <a:xfrm>
            <a:off x="311700" y="2834125"/>
            <a:ext cx="8520600" cy="1936500"/>
          </a:xfrm>
          <a:prstGeom prst="rect">
            <a:avLst/>
          </a:prstGeom>
        </p:spPr>
        <p:txBody>
          <a:bodyPr anchorCtr="0" anchor="t" bIns="91425" lIns="91425" spcFirstLastPara="1" rIns="91425" wrap="square" tIns="91425">
            <a:normAutofit/>
          </a:bodyPr>
          <a:lstStyle/>
          <a:p>
            <a:pPr indent="0" lvl="0" marL="0" rtl="0" algn="ctr">
              <a:lnSpc>
                <a:spcPct val="150000"/>
              </a:lnSpc>
              <a:spcBef>
                <a:spcPts val="0"/>
              </a:spcBef>
              <a:spcAft>
                <a:spcPts val="0"/>
              </a:spcAft>
              <a:buSzPts val="935"/>
              <a:buNone/>
            </a:pPr>
            <a:r>
              <a:rPr lang="es" sz="2180">
                <a:solidFill>
                  <a:srgbClr val="999999"/>
                </a:solidFill>
                <a:latin typeface="Roboto Serif Light"/>
                <a:ea typeface="Roboto Serif Light"/>
                <a:cs typeface="Roboto Serif Light"/>
                <a:sym typeface="Roboto Serif Light"/>
              </a:rPr>
              <a:t>Ricard Marxer &amp; </a:t>
            </a:r>
            <a:r>
              <a:rPr lang="es" sz="2180">
                <a:solidFill>
                  <a:srgbClr val="999999"/>
                </a:solidFill>
                <a:latin typeface="Roboto Serif Light"/>
                <a:ea typeface="Roboto Serif Light"/>
                <a:cs typeface="Roboto Serif Light"/>
                <a:sym typeface="Roboto Serif Light"/>
              </a:rPr>
              <a:t>Santiago Cuervo</a:t>
            </a:r>
            <a:endParaRPr sz="2180">
              <a:solidFill>
                <a:srgbClr val="999999"/>
              </a:solidFill>
              <a:latin typeface="Roboto Serif Light"/>
              <a:ea typeface="Roboto Serif Light"/>
              <a:cs typeface="Roboto Serif Light"/>
              <a:sym typeface="Roboto Serif Light"/>
            </a:endParaRPr>
          </a:p>
          <a:p>
            <a:pPr indent="0" lvl="0" marL="0" rtl="0" algn="ctr">
              <a:lnSpc>
                <a:spcPct val="150000"/>
              </a:lnSpc>
              <a:spcBef>
                <a:spcPts val="0"/>
              </a:spcBef>
              <a:spcAft>
                <a:spcPts val="0"/>
              </a:spcAft>
              <a:buSzPts val="935"/>
              <a:buNone/>
            </a:pPr>
            <a:r>
              <a:rPr lang="es" sz="2180">
                <a:solidFill>
                  <a:srgbClr val="999999"/>
                </a:solidFill>
                <a:latin typeface="Roboto Serif Light"/>
                <a:ea typeface="Roboto Serif Light"/>
                <a:cs typeface="Roboto Serif Light"/>
                <a:sym typeface="Roboto Serif Light"/>
              </a:rPr>
              <a:t>Université de Toulon</a:t>
            </a:r>
            <a:endParaRPr sz="2180">
              <a:solidFill>
                <a:srgbClr val="999999"/>
              </a:solidFill>
              <a:latin typeface="Roboto Serif Light"/>
              <a:ea typeface="Roboto Serif Light"/>
              <a:cs typeface="Roboto Serif Light"/>
              <a:sym typeface="Roboto Serif Light"/>
            </a:endParaRPr>
          </a:p>
          <a:p>
            <a:pPr indent="0" lvl="0" marL="0" rtl="0" algn="ctr">
              <a:lnSpc>
                <a:spcPct val="150000"/>
              </a:lnSpc>
              <a:spcBef>
                <a:spcPts val="0"/>
              </a:spcBef>
              <a:spcAft>
                <a:spcPts val="0"/>
              </a:spcAft>
              <a:buSzPts val="935"/>
              <a:buNone/>
            </a:pPr>
            <a:r>
              <a:rPr lang="es" sz="2180">
                <a:solidFill>
                  <a:srgbClr val="999999"/>
                </a:solidFill>
                <a:latin typeface="Roboto Serif Light"/>
                <a:ea typeface="Roboto Serif Light"/>
                <a:cs typeface="Roboto Serif Light"/>
                <a:sym typeface="Roboto Serif Light"/>
              </a:rPr>
              <a:t>Deep Learning. Master MIR 2024</a:t>
            </a:r>
            <a:endParaRPr sz="2180">
              <a:solidFill>
                <a:srgbClr val="999999"/>
              </a:solidFill>
              <a:latin typeface="Roboto Serif Light"/>
              <a:ea typeface="Roboto Serif Light"/>
              <a:cs typeface="Roboto Serif Light"/>
              <a:sym typeface="Roboto Serif Light"/>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23"/>
          <p:cNvSpPr txBox="1"/>
          <p:nvPr>
            <p:ph type="title"/>
          </p:nvPr>
        </p:nvSpPr>
        <p:spPr>
          <a:xfrm>
            <a:off x="169475" y="242050"/>
            <a:ext cx="8337900" cy="46305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s" sz="2700">
                <a:latin typeface="Roboto Serif"/>
                <a:ea typeface="Roboto Serif"/>
                <a:cs typeface="Roboto Serif"/>
                <a:sym typeface="Roboto Serif"/>
              </a:rPr>
              <a:t>Project proposal:</a:t>
            </a:r>
            <a:endParaRPr sz="2700">
              <a:latin typeface="Roboto Serif"/>
              <a:ea typeface="Roboto Serif"/>
              <a:cs typeface="Roboto Serif"/>
              <a:sym typeface="Roboto Serif"/>
            </a:endParaRPr>
          </a:p>
          <a:p>
            <a:pPr indent="0" lvl="0" marL="0" rtl="0" algn="ctr">
              <a:lnSpc>
                <a:spcPct val="100000"/>
              </a:lnSpc>
              <a:spcBef>
                <a:spcPts val="0"/>
              </a:spcBef>
              <a:spcAft>
                <a:spcPts val="0"/>
              </a:spcAft>
              <a:buNone/>
            </a:pPr>
            <a:r>
              <a:rPr lang="es" sz="4000">
                <a:latin typeface="Roboto Serif"/>
                <a:ea typeface="Roboto Serif"/>
                <a:cs typeface="Roboto Serif"/>
                <a:sym typeface="Roboto Serif"/>
              </a:rPr>
              <a:t>S</a:t>
            </a:r>
            <a:r>
              <a:rPr lang="es" sz="4000">
                <a:latin typeface="Roboto Serif"/>
                <a:ea typeface="Roboto Serif"/>
                <a:cs typeface="Roboto Serif"/>
                <a:sym typeface="Roboto Serif"/>
              </a:rPr>
              <a:t>peech representations for predicting listeners perception</a:t>
            </a:r>
            <a:endParaRPr sz="4000">
              <a:latin typeface="Roboto Serif"/>
              <a:ea typeface="Roboto Serif"/>
              <a:cs typeface="Roboto Serif"/>
              <a:sym typeface="Roboto Serif"/>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24"/>
          <p:cNvSpPr txBox="1"/>
          <p:nvPr>
            <p:ph type="title"/>
          </p:nvPr>
        </p:nvSpPr>
        <p:spPr>
          <a:xfrm>
            <a:off x="311700" y="2164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3300"/>
              <a:buFont typeface="Calibri"/>
              <a:buNone/>
            </a:pPr>
            <a:r>
              <a:rPr lang="es" sz="2700">
                <a:latin typeface="Roboto Serif Light"/>
                <a:ea typeface="Roboto Serif Light"/>
                <a:cs typeface="Roboto Serif Light"/>
                <a:sym typeface="Roboto Serif Light"/>
              </a:rPr>
              <a:t>Background: Speech Perception Prediction</a:t>
            </a:r>
            <a:endParaRPr sz="2620">
              <a:latin typeface="Roboto Serif"/>
              <a:ea typeface="Roboto Serif"/>
              <a:cs typeface="Roboto Serif"/>
              <a:sym typeface="Roboto Serif"/>
            </a:endParaRPr>
          </a:p>
          <a:p>
            <a:pPr indent="0" lvl="0" marL="0" rtl="0" algn="ctr">
              <a:spcBef>
                <a:spcPts val="0"/>
              </a:spcBef>
              <a:spcAft>
                <a:spcPts val="0"/>
              </a:spcAft>
              <a:buClr>
                <a:srgbClr val="000000"/>
              </a:buClr>
              <a:buSzPts val="990"/>
              <a:buFont typeface="Arial"/>
              <a:buNone/>
            </a:pPr>
            <a:r>
              <a:t/>
            </a:r>
            <a:endParaRPr sz="2420">
              <a:latin typeface="Google Sans Text"/>
              <a:ea typeface="Google Sans Text"/>
              <a:cs typeface="Google Sans Text"/>
              <a:sym typeface="Google Sans Text"/>
            </a:endParaRPr>
          </a:p>
          <a:p>
            <a:pPr indent="0" lvl="0" marL="0" rtl="0" algn="ctr">
              <a:spcBef>
                <a:spcPts val="0"/>
              </a:spcBef>
              <a:spcAft>
                <a:spcPts val="0"/>
              </a:spcAft>
              <a:buClr>
                <a:srgbClr val="000000"/>
              </a:buClr>
              <a:buSzPts val="990"/>
              <a:buFont typeface="Arial"/>
              <a:buNone/>
            </a:pPr>
            <a:r>
              <a:t/>
            </a:r>
            <a:endParaRPr sz="2020">
              <a:solidFill>
                <a:schemeClr val="dk2"/>
              </a:solidFill>
              <a:latin typeface="Google Sans Text"/>
              <a:ea typeface="Google Sans Text"/>
              <a:cs typeface="Google Sans Text"/>
              <a:sym typeface="Google Sans Text"/>
            </a:endParaRPr>
          </a:p>
          <a:p>
            <a:pPr indent="0" lvl="0" marL="0" rtl="0" algn="ctr">
              <a:spcBef>
                <a:spcPts val="0"/>
              </a:spcBef>
              <a:spcAft>
                <a:spcPts val="0"/>
              </a:spcAft>
              <a:buSzPts val="990"/>
              <a:buNone/>
            </a:pPr>
            <a:r>
              <a:t/>
            </a:r>
            <a:endParaRPr sz="2420">
              <a:latin typeface="Google Sans Text"/>
              <a:ea typeface="Google Sans Text"/>
              <a:cs typeface="Google Sans Text"/>
              <a:sym typeface="Google Sans Text"/>
            </a:endParaRPr>
          </a:p>
        </p:txBody>
      </p:sp>
      <p:sp>
        <p:nvSpPr>
          <p:cNvPr id="125" name="Google Shape;125;p24"/>
          <p:cNvSpPr txBox="1"/>
          <p:nvPr/>
        </p:nvSpPr>
        <p:spPr>
          <a:xfrm>
            <a:off x="562200" y="1264950"/>
            <a:ext cx="8124600" cy="912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s" sz="2200">
                <a:solidFill>
                  <a:schemeClr val="dk1"/>
                </a:solidFill>
                <a:highlight>
                  <a:srgbClr val="FFFFFF"/>
                </a:highlight>
                <a:latin typeface="Roboto Serif ExtraLight"/>
                <a:ea typeface="Roboto Serif ExtraLight"/>
                <a:cs typeface="Roboto Serif ExtraLight"/>
                <a:sym typeface="Roboto Serif ExtraLight"/>
              </a:rPr>
              <a:t>The goal is to predict what a listener will perceive from an audio input.</a:t>
            </a:r>
            <a:endParaRPr sz="2200">
              <a:solidFill>
                <a:schemeClr val="dk1"/>
              </a:solidFill>
              <a:highlight>
                <a:srgbClr val="FFFFFF"/>
              </a:highlight>
              <a:latin typeface="Roboto Serif ExtraLight"/>
              <a:ea typeface="Roboto Serif ExtraLight"/>
              <a:cs typeface="Roboto Serif ExtraLight"/>
              <a:sym typeface="Roboto Serif ExtraLight"/>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grpSp>
        <p:nvGrpSpPr>
          <p:cNvPr id="130" name="Google Shape;130;p25"/>
          <p:cNvGrpSpPr/>
          <p:nvPr/>
        </p:nvGrpSpPr>
        <p:grpSpPr>
          <a:xfrm>
            <a:off x="580750" y="2294275"/>
            <a:ext cx="8190778" cy="2583979"/>
            <a:chOff x="564184" y="1116516"/>
            <a:chExt cx="8214600" cy="1264301"/>
          </a:xfrm>
        </p:grpSpPr>
        <p:sp>
          <p:nvSpPr>
            <p:cNvPr id="131" name="Google Shape;131;p25"/>
            <p:cNvSpPr/>
            <p:nvPr/>
          </p:nvSpPr>
          <p:spPr>
            <a:xfrm>
              <a:off x="564184" y="1252217"/>
              <a:ext cx="8214600" cy="1128600"/>
            </a:xfrm>
            <a:prstGeom prst="roundRect">
              <a:avLst>
                <a:gd fmla="val 16667"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t/>
              </a:r>
              <a:endParaRPr sz="1000">
                <a:solidFill>
                  <a:schemeClr val="dk1"/>
                </a:solidFill>
                <a:latin typeface="Google Sans Text"/>
                <a:ea typeface="Google Sans Text"/>
                <a:cs typeface="Google Sans Text"/>
                <a:sym typeface="Google Sans Text"/>
              </a:endParaRPr>
            </a:p>
            <a:p>
              <a:pPr indent="0" lvl="0" marL="0" rtl="0" algn="l">
                <a:lnSpc>
                  <a:spcPct val="115000"/>
                </a:lnSpc>
                <a:spcBef>
                  <a:spcPts val="0"/>
                </a:spcBef>
                <a:spcAft>
                  <a:spcPts val="0"/>
                </a:spcAft>
                <a:buClr>
                  <a:schemeClr val="dk1"/>
                </a:buClr>
                <a:buSzPts val="1100"/>
                <a:buFont typeface="Arial"/>
                <a:buNone/>
              </a:pPr>
              <a:r>
                <a:t/>
              </a:r>
              <a:endParaRPr sz="1100">
                <a:solidFill>
                  <a:schemeClr val="dk1"/>
                </a:solidFill>
                <a:latin typeface="Google Sans Text"/>
                <a:ea typeface="Google Sans Text"/>
                <a:cs typeface="Google Sans Text"/>
                <a:sym typeface="Google Sans Text"/>
              </a:endParaRPr>
            </a:p>
          </p:txBody>
        </p:sp>
        <p:sp>
          <p:nvSpPr>
            <p:cNvPr id="132" name="Google Shape;132;p25"/>
            <p:cNvSpPr/>
            <p:nvPr/>
          </p:nvSpPr>
          <p:spPr>
            <a:xfrm>
              <a:off x="866436" y="1116516"/>
              <a:ext cx="2440800" cy="235800"/>
            </a:xfrm>
            <a:prstGeom prst="roundRect">
              <a:avLst>
                <a:gd fmla="val 16667" name="adj"/>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s" sz="1800">
                  <a:solidFill>
                    <a:schemeClr val="lt1"/>
                  </a:solidFill>
                  <a:latin typeface="Google Sans Text"/>
                  <a:ea typeface="Google Sans Text"/>
                  <a:cs typeface="Google Sans Text"/>
                  <a:sym typeface="Google Sans Text"/>
                </a:rPr>
                <a:t>Speech perception</a:t>
              </a:r>
              <a:endParaRPr b="1" sz="1800">
                <a:solidFill>
                  <a:schemeClr val="lt1"/>
                </a:solidFill>
              </a:endParaRPr>
            </a:p>
          </p:txBody>
        </p:sp>
      </p:grpSp>
      <p:sp>
        <p:nvSpPr>
          <p:cNvPr id="133" name="Google Shape;133;p25"/>
          <p:cNvSpPr txBox="1"/>
          <p:nvPr>
            <p:ph type="title"/>
          </p:nvPr>
        </p:nvSpPr>
        <p:spPr>
          <a:xfrm>
            <a:off x="311700" y="2164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3300"/>
              <a:buFont typeface="Calibri"/>
              <a:buNone/>
            </a:pPr>
            <a:r>
              <a:rPr lang="es" sz="2700">
                <a:latin typeface="Roboto Serif Light"/>
                <a:ea typeface="Roboto Serif Light"/>
                <a:cs typeface="Roboto Serif Light"/>
                <a:sym typeface="Roboto Serif Light"/>
              </a:rPr>
              <a:t>Background: Speech Perception Prediction</a:t>
            </a:r>
            <a:endParaRPr sz="2620">
              <a:latin typeface="Roboto Serif"/>
              <a:ea typeface="Roboto Serif"/>
              <a:cs typeface="Roboto Serif"/>
              <a:sym typeface="Roboto Serif"/>
            </a:endParaRPr>
          </a:p>
          <a:p>
            <a:pPr indent="0" lvl="0" marL="0" rtl="0" algn="ctr">
              <a:spcBef>
                <a:spcPts val="0"/>
              </a:spcBef>
              <a:spcAft>
                <a:spcPts val="0"/>
              </a:spcAft>
              <a:buClr>
                <a:srgbClr val="000000"/>
              </a:buClr>
              <a:buSzPts val="990"/>
              <a:buFont typeface="Arial"/>
              <a:buNone/>
            </a:pPr>
            <a:r>
              <a:t/>
            </a:r>
            <a:endParaRPr sz="2420">
              <a:latin typeface="Google Sans Text"/>
              <a:ea typeface="Google Sans Text"/>
              <a:cs typeface="Google Sans Text"/>
              <a:sym typeface="Google Sans Text"/>
            </a:endParaRPr>
          </a:p>
          <a:p>
            <a:pPr indent="0" lvl="0" marL="0" rtl="0" algn="ctr">
              <a:spcBef>
                <a:spcPts val="0"/>
              </a:spcBef>
              <a:spcAft>
                <a:spcPts val="0"/>
              </a:spcAft>
              <a:buClr>
                <a:srgbClr val="000000"/>
              </a:buClr>
              <a:buSzPts val="990"/>
              <a:buFont typeface="Arial"/>
              <a:buNone/>
            </a:pPr>
            <a:r>
              <a:t/>
            </a:r>
            <a:endParaRPr sz="2020">
              <a:solidFill>
                <a:schemeClr val="dk2"/>
              </a:solidFill>
              <a:latin typeface="Google Sans Text"/>
              <a:ea typeface="Google Sans Text"/>
              <a:cs typeface="Google Sans Text"/>
              <a:sym typeface="Google Sans Text"/>
            </a:endParaRPr>
          </a:p>
          <a:p>
            <a:pPr indent="0" lvl="0" marL="0" rtl="0" algn="ctr">
              <a:spcBef>
                <a:spcPts val="0"/>
              </a:spcBef>
              <a:spcAft>
                <a:spcPts val="0"/>
              </a:spcAft>
              <a:buSzPts val="990"/>
              <a:buNone/>
            </a:pPr>
            <a:r>
              <a:t/>
            </a:r>
            <a:endParaRPr sz="2420">
              <a:latin typeface="Google Sans Text"/>
              <a:ea typeface="Google Sans Text"/>
              <a:cs typeface="Google Sans Text"/>
              <a:sym typeface="Google Sans Text"/>
            </a:endParaRPr>
          </a:p>
        </p:txBody>
      </p:sp>
      <p:sp>
        <p:nvSpPr>
          <p:cNvPr id="134" name="Google Shape;134;p25"/>
          <p:cNvSpPr/>
          <p:nvPr/>
        </p:nvSpPr>
        <p:spPr>
          <a:xfrm rot="-5400000">
            <a:off x="4476700" y="3202063"/>
            <a:ext cx="190500" cy="1706100"/>
          </a:xfrm>
          <a:prstGeom prst="leftBrace">
            <a:avLst>
              <a:gd fmla="val 50000" name="adj1"/>
              <a:gd fmla="val 50000" name="adj2"/>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25"/>
          <p:cNvSpPr txBox="1"/>
          <p:nvPr/>
        </p:nvSpPr>
        <p:spPr>
          <a:xfrm>
            <a:off x="5151700" y="3989683"/>
            <a:ext cx="2410200" cy="28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900">
                <a:latin typeface="Consolas"/>
                <a:ea typeface="Consolas"/>
                <a:cs typeface="Consolas"/>
                <a:sym typeface="Consolas"/>
              </a:rPr>
              <a:t>ASR: “</a:t>
            </a:r>
            <a:r>
              <a:rPr i="1" lang="es" sz="900">
                <a:latin typeface="Consolas"/>
                <a:ea typeface="Consolas"/>
                <a:cs typeface="Consolas"/>
                <a:sym typeface="Consolas"/>
              </a:rPr>
              <a:t>speech”</a:t>
            </a:r>
            <a:endParaRPr i="1" sz="900">
              <a:latin typeface="Consolas"/>
              <a:ea typeface="Consolas"/>
              <a:cs typeface="Consolas"/>
              <a:sym typeface="Consolas"/>
            </a:endParaRPr>
          </a:p>
          <a:p>
            <a:pPr indent="0" lvl="0" marL="0" rtl="0" algn="l">
              <a:spcBef>
                <a:spcPts val="0"/>
              </a:spcBef>
              <a:spcAft>
                <a:spcPts val="0"/>
              </a:spcAft>
              <a:buNone/>
            </a:pPr>
            <a:r>
              <a:t/>
            </a:r>
            <a:endParaRPr i="1" sz="900">
              <a:latin typeface="Consolas"/>
              <a:ea typeface="Consolas"/>
              <a:cs typeface="Consolas"/>
              <a:sym typeface="Consolas"/>
            </a:endParaRPr>
          </a:p>
          <a:p>
            <a:pPr indent="0" lvl="0" marL="0" rtl="0" algn="l">
              <a:spcBef>
                <a:spcPts val="0"/>
              </a:spcBef>
              <a:spcAft>
                <a:spcPts val="0"/>
              </a:spcAft>
              <a:buNone/>
            </a:pPr>
            <a:r>
              <a:rPr lang="es" sz="900">
                <a:latin typeface="Consolas"/>
                <a:ea typeface="Consolas"/>
                <a:cs typeface="Consolas"/>
                <a:sym typeface="Consolas"/>
              </a:rPr>
              <a:t>Speaker classification: Bob</a:t>
            </a:r>
            <a:endParaRPr sz="900">
              <a:latin typeface="Consolas"/>
              <a:ea typeface="Consolas"/>
              <a:cs typeface="Consolas"/>
              <a:sym typeface="Consolas"/>
            </a:endParaRPr>
          </a:p>
          <a:p>
            <a:pPr indent="0" lvl="0" marL="0" rtl="0" algn="l">
              <a:spcBef>
                <a:spcPts val="0"/>
              </a:spcBef>
              <a:spcAft>
                <a:spcPts val="0"/>
              </a:spcAft>
              <a:buNone/>
            </a:pPr>
            <a:r>
              <a:t/>
            </a:r>
            <a:endParaRPr sz="900">
              <a:latin typeface="Consolas"/>
              <a:ea typeface="Consolas"/>
              <a:cs typeface="Consolas"/>
              <a:sym typeface="Consolas"/>
            </a:endParaRPr>
          </a:p>
        </p:txBody>
      </p:sp>
      <p:grpSp>
        <p:nvGrpSpPr>
          <p:cNvPr id="136" name="Google Shape;136;p25"/>
          <p:cNvGrpSpPr/>
          <p:nvPr/>
        </p:nvGrpSpPr>
        <p:grpSpPr>
          <a:xfrm>
            <a:off x="1681375" y="2768911"/>
            <a:ext cx="5971800" cy="1184375"/>
            <a:chOff x="1681375" y="3073711"/>
            <a:chExt cx="5971800" cy="1184375"/>
          </a:xfrm>
        </p:grpSpPr>
        <p:sp>
          <p:nvSpPr>
            <p:cNvPr id="137" name="Google Shape;137;p25"/>
            <p:cNvSpPr/>
            <p:nvPr/>
          </p:nvSpPr>
          <p:spPr>
            <a:xfrm>
              <a:off x="1681375" y="3150700"/>
              <a:ext cx="5971800" cy="1107300"/>
            </a:xfrm>
            <a:prstGeom prst="roundRect">
              <a:avLst>
                <a:gd fmla="val 16667"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8" name="Google Shape;138;p25"/>
            <p:cNvPicPr preferRelativeResize="0"/>
            <p:nvPr/>
          </p:nvPicPr>
          <p:blipFill rotWithShape="1">
            <a:blip r:embed="rId3">
              <a:alphaModFix/>
            </a:blip>
            <a:srcRect b="32185" l="0" r="0" t="32009"/>
            <a:stretch/>
          </p:blipFill>
          <p:spPr>
            <a:xfrm>
              <a:off x="3604175" y="3392550"/>
              <a:ext cx="1943100" cy="695750"/>
            </a:xfrm>
            <a:prstGeom prst="rect">
              <a:avLst/>
            </a:prstGeom>
            <a:noFill/>
            <a:ln>
              <a:noFill/>
            </a:ln>
          </p:spPr>
        </p:pic>
        <p:pic>
          <p:nvPicPr>
            <p:cNvPr id="139" name="Google Shape;139;p25"/>
            <p:cNvPicPr preferRelativeResize="0"/>
            <p:nvPr/>
          </p:nvPicPr>
          <p:blipFill>
            <a:blip r:embed="rId4">
              <a:alphaModFix/>
            </a:blip>
            <a:stretch>
              <a:fillRect/>
            </a:stretch>
          </p:blipFill>
          <p:spPr>
            <a:xfrm>
              <a:off x="2485175" y="3073711"/>
              <a:ext cx="1184375" cy="1184375"/>
            </a:xfrm>
            <a:prstGeom prst="rect">
              <a:avLst/>
            </a:prstGeom>
            <a:noFill/>
            <a:ln>
              <a:noFill/>
            </a:ln>
          </p:spPr>
        </p:pic>
        <p:sp>
          <p:nvSpPr>
            <p:cNvPr id="140" name="Google Shape;140;p25"/>
            <p:cNvSpPr txBox="1"/>
            <p:nvPr/>
          </p:nvSpPr>
          <p:spPr>
            <a:xfrm>
              <a:off x="3732788" y="3106125"/>
              <a:ext cx="1886700" cy="19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100">
                <a:latin typeface="Consolas"/>
                <a:ea typeface="Consolas"/>
                <a:cs typeface="Consolas"/>
                <a:sym typeface="Consolas"/>
              </a:endParaRPr>
            </a:p>
          </p:txBody>
        </p:sp>
        <p:sp>
          <p:nvSpPr>
            <p:cNvPr id="141" name="Google Shape;141;p25"/>
            <p:cNvSpPr/>
            <p:nvPr/>
          </p:nvSpPr>
          <p:spPr>
            <a:xfrm>
              <a:off x="1997775" y="3203725"/>
              <a:ext cx="612900" cy="422400"/>
            </a:xfrm>
            <a:prstGeom prst="wedgeRectCallout">
              <a:avLst>
                <a:gd fmla="val 36486" name="adj1"/>
                <a:gd fmla="val 63725" name="adj2"/>
              </a:avLst>
            </a:prstGeom>
            <a:solidFill>
              <a:schemeClr val="l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sz="1000">
                  <a:latin typeface="Consolas"/>
                  <a:ea typeface="Consolas"/>
                  <a:cs typeface="Consolas"/>
                  <a:sym typeface="Consolas"/>
                </a:rPr>
                <a:t>Speech</a:t>
              </a:r>
              <a:endParaRPr sz="1000">
                <a:latin typeface="Consolas"/>
                <a:ea typeface="Consolas"/>
                <a:cs typeface="Consolas"/>
                <a:sym typeface="Consolas"/>
              </a:endParaRPr>
            </a:p>
          </p:txBody>
        </p:sp>
      </p:grpSp>
      <p:sp>
        <p:nvSpPr>
          <p:cNvPr id="142" name="Google Shape;142;p25"/>
          <p:cNvSpPr txBox="1"/>
          <p:nvPr/>
        </p:nvSpPr>
        <p:spPr>
          <a:xfrm>
            <a:off x="2831025" y="3652625"/>
            <a:ext cx="473700" cy="19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100">
                <a:latin typeface="Consolas"/>
                <a:ea typeface="Consolas"/>
                <a:cs typeface="Consolas"/>
                <a:sym typeface="Consolas"/>
              </a:rPr>
              <a:t>Bob</a:t>
            </a:r>
            <a:endParaRPr sz="1100">
              <a:latin typeface="Consolas"/>
              <a:ea typeface="Consolas"/>
              <a:cs typeface="Consolas"/>
              <a:sym typeface="Consolas"/>
            </a:endParaRPr>
          </a:p>
        </p:txBody>
      </p:sp>
      <p:sp>
        <p:nvSpPr>
          <p:cNvPr id="143" name="Google Shape;143;p25"/>
          <p:cNvSpPr txBox="1"/>
          <p:nvPr/>
        </p:nvSpPr>
        <p:spPr>
          <a:xfrm>
            <a:off x="3203725" y="4056833"/>
            <a:ext cx="2120400" cy="19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200">
                <a:latin typeface="Google Sans Medium"/>
                <a:ea typeface="Google Sans Medium"/>
                <a:cs typeface="Google Sans Medium"/>
                <a:sym typeface="Google Sans Medium"/>
              </a:rPr>
              <a:t>Most speech applications:</a:t>
            </a:r>
            <a:endParaRPr sz="1200">
              <a:latin typeface="Google Sans Medium"/>
              <a:ea typeface="Google Sans Medium"/>
              <a:cs typeface="Google Sans Medium"/>
              <a:sym typeface="Google Sans Medium"/>
            </a:endParaRPr>
          </a:p>
        </p:txBody>
      </p:sp>
      <p:sp>
        <p:nvSpPr>
          <p:cNvPr id="144" name="Google Shape;144;p25"/>
          <p:cNvSpPr txBox="1"/>
          <p:nvPr/>
        </p:nvSpPr>
        <p:spPr>
          <a:xfrm>
            <a:off x="562200" y="1264950"/>
            <a:ext cx="8124600" cy="912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s" sz="2200">
                <a:solidFill>
                  <a:schemeClr val="dk1"/>
                </a:solidFill>
                <a:highlight>
                  <a:srgbClr val="FFFFFF"/>
                </a:highlight>
                <a:latin typeface="Roboto Serif ExtraLight"/>
                <a:ea typeface="Roboto Serif ExtraLight"/>
                <a:cs typeface="Roboto Serif ExtraLight"/>
                <a:sym typeface="Roboto Serif ExtraLight"/>
              </a:rPr>
              <a:t>The goal is</a:t>
            </a:r>
            <a:r>
              <a:rPr lang="es" sz="2200">
                <a:solidFill>
                  <a:schemeClr val="dk1"/>
                </a:solidFill>
                <a:highlight>
                  <a:srgbClr val="FFFFFF"/>
                </a:highlight>
                <a:latin typeface="Roboto Serif ExtraLight"/>
                <a:ea typeface="Roboto Serif ExtraLight"/>
                <a:cs typeface="Roboto Serif ExtraLight"/>
                <a:sym typeface="Roboto Serif ExtraLight"/>
              </a:rPr>
              <a:t> to predict what a listener will perceive from an audio input.</a:t>
            </a:r>
            <a:endParaRPr sz="2200">
              <a:solidFill>
                <a:schemeClr val="dk1"/>
              </a:solidFill>
              <a:highlight>
                <a:srgbClr val="FFFFFF"/>
              </a:highlight>
              <a:latin typeface="Roboto Serif ExtraLight"/>
              <a:ea typeface="Roboto Serif ExtraLight"/>
              <a:cs typeface="Roboto Serif ExtraLight"/>
              <a:sym typeface="Roboto Serif ExtraLight"/>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grpSp>
        <p:nvGrpSpPr>
          <p:cNvPr id="149" name="Google Shape;149;p26"/>
          <p:cNvGrpSpPr/>
          <p:nvPr/>
        </p:nvGrpSpPr>
        <p:grpSpPr>
          <a:xfrm>
            <a:off x="580750" y="2294275"/>
            <a:ext cx="8190778" cy="2583979"/>
            <a:chOff x="564184" y="1116516"/>
            <a:chExt cx="8214600" cy="1264301"/>
          </a:xfrm>
        </p:grpSpPr>
        <p:sp>
          <p:nvSpPr>
            <p:cNvPr id="150" name="Google Shape;150;p26"/>
            <p:cNvSpPr/>
            <p:nvPr/>
          </p:nvSpPr>
          <p:spPr>
            <a:xfrm>
              <a:off x="564184" y="1252217"/>
              <a:ext cx="8214600" cy="1128600"/>
            </a:xfrm>
            <a:prstGeom prst="roundRect">
              <a:avLst>
                <a:gd fmla="val 16667"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t/>
              </a:r>
              <a:endParaRPr sz="1000">
                <a:solidFill>
                  <a:schemeClr val="dk1"/>
                </a:solidFill>
                <a:latin typeface="Google Sans Text"/>
                <a:ea typeface="Google Sans Text"/>
                <a:cs typeface="Google Sans Text"/>
                <a:sym typeface="Google Sans Text"/>
              </a:endParaRPr>
            </a:p>
            <a:p>
              <a:pPr indent="0" lvl="0" marL="0" rtl="0" algn="l">
                <a:lnSpc>
                  <a:spcPct val="115000"/>
                </a:lnSpc>
                <a:spcBef>
                  <a:spcPts val="0"/>
                </a:spcBef>
                <a:spcAft>
                  <a:spcPts val="0"/>
                </a:spcAft>
                <a:buClr>
                  <a:schemeClr val="dk1"/>
                </a:buClr>
                <a:buSzPts val="1100"/>
                <a:buFont typeface="Arial"/>
                <a:buNone/>
              </a:pPr>
              <a:r>
                <a:t/>
              </a:r>
              <a:endParaRPr sz="1100">
                <a:solidFill>
                  <a:schemeClr val="dk1"/>
                </a:solidFill>
                <a:latin typeface="Google Sans Text"/>
                <a:ea typeface="Google Sans Text"/>
                <a:cs typeface="Google Sans Text"/>
                <a:sym typeface="Google Sans Text"/>
              </a:endParaRPr>
            </a:p>
          </p:txBody>
        </p:sp>
        <p:sp>
          <p:nvSpPr>
            <p:cNvPr id="151" name="Google Shape;151;p26"/>
            <p:cNvSpPr/>
            <p:nvPr/>
          </p:nvSpPr>
          <p:spPr>
            <a:xfrm>
              <a:off x="866436" y="1116516"/>
              <a:ext cx="2440800" cy="235800"/>
            </a:xfrm>
            <a:prstGeom prst="roundRect">
              <a:avLst>
                <a:gd fmla="val 16667" name="adj"/>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s" sz="1800">
                  <a:solidFill>
                    <a:schemeClr val="lt1"/>
                  </a:solidFill>
                  <a:latin typeface="Google Sans Text"/>
                  <a:ea typeface="Google Sans Text"/>
                  <a:cs typeface="Google Sans Text"/>
                  <a:sym typeface="Google Sans Text"/>
                </a:rPr>
                <a:t>Speech perception</a:t>
              </a:r>
              <a:endParaRPr b="1" sz="1800">
                <a:solidFill>
                  <a:schemeClr val="lt1"/>
                </a:solidFill>
              </a:endParaRPr>
            </a:p>
          </p:txBody>
        </p:sp>
      </p:grpSp>
      <p:sp>
        <p:nvSpPr>
          <p:cNvPr id="152" name="Google Shape;152;p26"/>
          <p:cNvSpPr/>
          <p:nvPr/>
        </p:nvSpPr>
        <p:spPr>
          <a:xfrm rot="-5400000">
            <a:off x="4476700" y="3202063"/>
            <a:ext cx="190500" cy="1706100"/>
          </a:xfrm>
          <a:prstGeom prst="leftBrace">
            <a:avLst>
              <a:gd fmla="val 50000" name="adj1"/>
              <a:gd fmla="val 50000" name="adj2"/>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26"/>
          <p:cNvSpPr txBox="1"/>
          <p:nvPr/>
        </p:nvSpPr>
        <p:spPr>
          <a:xfrm>
            <a:off x="5151700" y="3989683"/>
            <a:ext cx="2410200" cy="28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900">
                <a:latin typeface="Consolas"/>
                <a:ea typeface="Consolas"/>
                <a:cs typeface="Consolas"/>
                <a:sym typeface="Consolas"/>
              </a:rPr>
              <a:t>ASR: “</a:t>
            </a:r>
            <a:r>
              <a:rPr i="1" lang="es" sz="900">
                <a:latin typeface="Consolas"/>
                <a:ea typeface="Consolas"/>
                <a:cs typeface="Consolas"/>
                <a:sym typeface="Consolas"/>
              </a:rPr>
              <a:t>speech”</a:t>
            </a:r>
            <a:endParaRPr i="1" sz="900">
              <a:latin typeface="Consolas"/>
              <a:ea typeface="Consolas"/>
              <a:cs typeface="Consolas"/>
              <a:sym typeface="Consolas"/>
            </a:endParaRPr>
          </a:p>
          <a:p>
            <a:pPr indent="0" lvl="0" marL="0" rtl="0" algn="l">
              <a:spcBef>
                <a:spcPts val="0"/>
              </a:spcBef>
              <a:spcAft>
                <a:spcPts val="0"/>
              </a:spcAft>
              <a:buNone/>
            </a:pPr>
            <a:r>
              <a:rPr lang="es" sz="900">
                <a:latin typeface="Consolas"/>
                <a:ea typeface="Consolas"/>
                <a:cs typeface="Consolas"/>
                <a:sym typeface="Consolas"/>
              </a:rPr>
              <a:t>Background classification: rain</a:t>
            </a:r>
            <a:endParaRPr sz="900">
              <a:latin typeface="Consolas"/>
              <a:ea typeface="Consolas"/>
              <a:cs typeface="Consolas"/>
              <a:sym typeface="Consolas"/>
            </a:endParaRPr>
          </a:p>
          <a:p>
            <a:pPr indent="0" lvl="0" marL="0" rtl="0" algn="l">
              <a:spcBef>
                <a:spcPts val="0"/>
              </a:spcBef>
              <a:spcAft>
                <a:spcPts val="0"/>
              </a:spcAft>
              <a:buNone/>
            </a:pPr>
            <a:r>
              <a:rPr lang="es" sz="900">
                <a:latin typeface="Consolas"/>
                <a:ea typeface="Consolas"/>
                <a:cs typeface="Consolas"/>
                <a:sym typeface="Consolas"/>
              </a:rPr>
              <a:t>Speaker classification: Bob</a:t>
            </a:r>
            <a:endParaRPr sz="900">
              <a:latin typeface="Consolas"/>
              <a:ea typeface="Consolas"/>
              <a:cs typeface="Consolas"/>
              <a:sym typeface="Consolas"/>
            </a:endParaRPr>
          </a:p>
          <a:p>
            <a:pPr indent="0" lvl="0" marL="0" rtl="0" algn="l">
              <a:spcBef>
                <a:spcPts val="0"/>
              </a:spcBef>
              <a:spcAft>
                <a:spcPts val="0"/>
              </a:spcAft>
              <a:buNone/>
            </a:pPr>
            <a:r>
              <a:t/>
            </a:r>
            <a:endParaRPr sz="900">
              <a:latin typeface="Consolas"/>
              <a:ea typeface="Consolas"/>
              <a:cs typeface="Consolas"/>
              <a:sym typeface="Consolas"/>
            </a:endParaRPr>
          </a:p>
        </p:txBody>
      </p:sp>
      <p:grpSp>
        <p:nvGrpSpPr>
          <p:cNvPr id="154" name="Google Shape;154;p26"/>
          <p:cNvGrpSpPr/>
          <p:nvPr/>
        </p:nvGrpSpPr>
        <p:grpSpPr>
          <a:xfrm>
            <a:off x="1681375" y="2768911"/>
            <a:ext cx="5971800" cy="1184375"/>
            <a:chOff x="1681375" y="2997511"/>
            <a:chExt cx="5971800" cy="1184375"/>
          </a:xfrm>
        </p:grpSpPr>
        <p:grpSp>
          <p:nvGrpSpPr>
            <p:cNvPr id="155" name="Google Shape;155;p26"/>
            <p:cNvGrpSpPr/>
            <p:nvPr/>
          </p:nvGrpSpPr>
          <p:grpSpPr>
            <a:xfrm>
              <a:off x="1681375" y="2997511"/>
              <a:ext cx="5971800" cy="1184375"/>
              <a:chOff x="1681375" y="3073711"/>
              <a:chExt cx="5971800" cy="1184375"/>
            </a:xfrm>
          </p:grpSpPr>
          <p:sp>
            <p:nvSpPr>
              <p:cNvPr id="156" name="Google Shape;156;p26"/>
              <p:cNvSpPr/>
              <p:nvPr/>
            </p:nvSpPr>
            <p:spPr>
              <a:xfrm>
                <a:off x="1681375" y="3150700"/>
                <a:ext cx="5971800" cy="1107300"/>
              </a:xfrm>
              <a:prstGeom prst="roundRect">
                <a:avLst>
                  <a:gd fmla="val 16667"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7" name="Google Shape;157;p26"/>
              <p:cNvPicPr preferRelativeResize="0"/>
              <p:nvPr/>
            </p:nvPicPr>
            <p:blipFill rotWithShape="1">
              <a:blip r:embed="rId3">
                <a:alphaModFix/>
              </a:blip>
              <a:srcRect b="32185" l="0" r="0" t="32009"/>
              <a:stretch/>
            </p:blipFill>
            <p:spPr>
              <a:xfrm>
                <a:off x="3604175" y="3392550"/>
                <a:ext cx="1943100" cy="695750"/>
              </a:xfrm>
              <a:prstGeom prst="rect">
                <a:avLst/>
              </a:prstGeom>
              <a:noFill/>
              <a:ln>
                <a:noFill/>
              </a:ln>
            </p:spPr>
          </p:pic>
          <p:pic>
            <p:nvPicPr>
              <p:cNvPr id="158" name="Google Shape;158;p26"/>
              <p:cNvPicPr preferRelativeResize="0"/>
              <p:nvPr/>
            </p:nvPicPr>
            <p:blipFill>
              <a:blip r:embed="rId4">
                <a:alphaModFix/>
              </a:blip>
              <a:stretch>
                <a:fillRect/>
              </a:stretch>
            </p:blipFill>
            <p:spPr>
              <a:xfrm>
                <a:off x="2485175" y="3073711"/>
                <a:ext cx="1184375" cy="1184375"/>
              </a:xfrm>
              <a:prstGeom prst="rect">
                <a:avLst/>
              </a:prstGeom>
              <a:noFill/>
              <a:ln>
                <a:noFill/>
              </a:ln>
            </p:spPr>
          </p:pic>
          <p:sp>
            <p:nvSpPr>
              <p:cNvPr id="159" name="Google Shape;159;p26"/>
              <p:cNvSpPr txBox="1"/>
              <p:nvPr/>
            </p:nvSpPr>
            <p:spPr>
              <a:xfrm>
                <a:off x="3732788" y="3106125"/>
                <a:ext cx="1886700" cy="19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100">
                    <a:latin typeface="Consolas"/>
                    <a:ea typeface="Consolas"/>
                    <a:cs typeface="Consolas"/>
                    <a:sym typeface="Consolas"/>
                  </a:rPr>
                  <a:t>Noisy rain background</a:t>
                </a:r>
                <a:endParaRPr sz="1100">
                  <a:latin typeface="Consolas"/>
                  <a:ea typeface="Consolas"/>
                  <a:cs typeface="Consolas"/>
                  <a:sym typeface="Consolas"/>
                </a:endParaRPr>
              </a:p>
            </p:txBody>
          </p:sp>
          <p:sp>
            <p:nvSpPr>
              <p:cNvPr id="160" name="Google Shape;160;p26"/>
              <p:cNvSpPr/>
              <p:nvPr/>
            </p:nvSpPr>
            <p:spPr>
              <a:xfrm>
                <a:off x="1997775" y="3203725"/>
                <a:ext cx="612900" cy="422400"/>
              </a:xfrm>
              <a:prstGeom prst="wedgeRectCallout">
                <a:avLst>
                  <a:gd fmla="val 36486" name="adj1"/>
                  <a:gd fmla="val 63725" name="adj2"/>
                </a:avLst>
              </a:prstGeom>
              <a:solidFill>
                <a:schemeClr val="l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sz="1000">
                    <a:latin typeface="Consolas"/>
                    <a:ea typeface="Consolas"/>
                    <a:cs typeface="Consolas"/>
                    <a:sym typeface="Consolas"/>
                  </a:rPr>
                  <a:t>Speech</a:t>
                </a:r>
                <a:endParaRPr sz="1000">
                  <a:latin typeface="Consolas"/>
                  <a:ea typeface="Consolas"/>
                  <a:cs typeface="Consolas"/>
                  <a:sym typeface="Consolas"/>
                </a:endParaRPr>
              </a:p>
            </p:txBody>
          </p:sp>
        </p:grpSp>
        <p:pic>
          <p:nvPicPr>
            <p:cNvPr id="161" name="Google Shape;161;p26"/>
            <p:cNvPicPr preferRelativeResize="0"/>
            <p:nvPr/>
          </p:nvPicPr>
          <p:blipFill>
            <a:blip r:embed="rId5">
              <a:alphaModFix/>
            </a:blip>
            <a:stretch>
              <a:fillRect/>
            </a:stretch>
          </p:blipFill>
          <p:spPr>
            <a:xfrm>
              <a:off x="3609524" y="3260975"/>
              <a:ext cx="895350" cy="895350"/>
            </a:xfrm>
            <a:prstGeom prst="rect">
              <a:avLst/>
            </a:prstGeom>
            <a:noFill/>
            <a:ln>
              <a:noFill/>
            </a:ln>
          </p:spPr>
        </p:pic>
        <p:pic>
          <p:nvPicPr>
            <p:cNvPr id="162" name="Google Shape;162;p26"/>
            <p:cNvPicPr preferRelativeResize="0"/>
            <p:nvPr/>
          </p:nvPicPr>
          <p:blipFill>
            <a:blip r:embed="rId5">
              <a:alphaModFix/>
            </a:blip>
            <a:stretch>
              <a:fillRect/>
            </a:stretch>
          </p:blipFill>
          <p:spPr>
            <a:xfrm>
              <a:off x="4523924" y="3260975"/>
              <a:ext cx="895350" cy="895350"/>
            </a:xfrm>
            <a:prstGeom prst="rect">
              <a:avLst/>
            </a:prstGeom>
            <a:noFill/>
            <a:ln>
              <a:noFill/>
            </a:ln>
          </p:spPr>
        </p:pic>
      </p:grpSp>
      <p:sp>
        <p:nvSpPr>
          <p:cNvPr id="163" name="Google Shape;163;p26"/>
          <p:cNvSpPr txBox="1"/>
          <p:nvPr/>
        </p:nvSpPr>
        <p:spPr>
          <a:xfrm>
            <a:off x="2831025" y="3652625"/>
            <a:ext cx="473700" cy="19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100">
                <a:latin typeface="Consolas"/>
                <a:ea typeface="Consolas"/>
                <a:cs typeface="Consolas"/>
                <a:sym typeface="Consolas"/>
              </a:rPr>
              <a:t>Bob</a:t>
            </a:r>
            <a:endParaRPr sz="1100">
              <a:latin typeface="Consolas"/>
              <a:ea typeface="Consolas"/>
              <a:cs typeface="Consolas"/>
              <a:sym typeface="Consolas"/>
            </a:endParaRPr>
          </a:p>
        </p:txBody>
      </p:sp>
      <p:sp>
        <p:nvSpPr>
          <p:cNvPr id="164" name="Google Shape;164;p26"/>
          <p:cNvSpPr txBox="1"/>
          <p:nvPr/>
        </p:nvSpPr>
        <p:spPr>
          <a:xfrm>
            <a:off x="3203725" y="4056833"/>
            <a:ext cx="2120400" cy="19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200">
                <a:latin typeface="Google Sans Medium"/>
                <a:ea typeface="Google Sans Medium"/>
                <a:cs typeface="Google Sans Medium"/>
                <a:sym typeface="Google Sans Medium"/>
              </a:rPr>
              <a:t>Most speech applications:</a:t>
            </a:r>
            <a:endParaRPr sz="1200">
              <a:latin typeface="Google Sans Medium"/>
              <a:ea typeface="Google Sans Medium"/>
              <a:cs typeface="Google Sans Medium"/>
              <a:sym typeface="Google Sans Medium"/>
            </a:endParaRPr>
          </a:p>
        </p:txBody>
      </p:sp>
      <p:sp>
        <p:nvSpPr>
          <p:cNvPr id="165" name="Google Shape;165;p26"/>
          <p:cNvSpPr txBox="1"/>
          <p:nvPr>
            <p:ph type="title"/>
          </p:nvPr>
        </p:nvSpPr>
        <p:spPr>
          <a:xfrm>
            <a:off x="311700" y="2164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3300"/>
              <a:buFont typeface="Calibri"/>
              <a:buNone/>
            </a:pPr>
            <a:r>
              <a:rPr lang="es" sz="2700">
                <a:latin typeface="Roboto Serif Light"/>
                <a:ea typeface="Roboto Serif Light"/>
                <a:cs typeface="Roboto Serif Light"/>
                <a:sym typeface="Roboto Serif Light"/>
              </a:rPr>
              <a:t>Background: Speech Perception Prediction</a:t>
            </a:r>
            <a:endParaRPr sz="2620">
              <a:latin typeface="Roboto Serif"/>
              <a:ea typeface="Roboto Serif"/>
              <a:cs typeface="Roboto Serif"/>
              <a:sym typeface="Roboto Serif"/>
            </a:endParaRPr>
          </a:p>
          <a:p>
            <a:pPr indent="0" lvl="0" marL="0" rtl="0" algn="ctr">
              <a:spcBef>
                <a:spcPts val="0"/>
              </a:spcBef>
              <a:spcAft>
                <a:spcPts val="0"/>
              </a:spcAft>
              <a:buClr>
                <a:srgbClr val="000000"/>
              </a:buClr>
              <a:buSzPts val="990"/>
              <a:buFont typeface="Arial"/>
              <a:buNone/>
            </a:pPr>
            <a:r>
              <a:t/>
            </a:r>
            <a:endParaRPr sz="2420">
              <a:latin typeface="Google Sans Text"/>
              <a:ea typeface="Google Sans Text"/>
              <a:cs typeface="Google Sans Text"/>
              <a:sym typeface="Google Sans Text"/>
            </a:endParaRPr>
          </a:p>
          <a:p>
            <a:pPr indent="0" lvl="0" marL="0" rtl="0" algn="ctr">
              <a:spcBef>
                <a:spcPts val="0"/>
              </a:spcBef>
              <a:spcAft>
                <a:spcPts val="0"/>
              </a:spcAft>
              <a:buClr>
                <a:srgbClr val="000000"/>
              </a:buClr>
              <a:buSzPts val="990"/>
              <a:buFont typeface="Arial"/>
              <a:buNone/>
            </a:pPr>
            <a:r>
              <a:t/>
            </a:r>
            <a:endParaRPr sz="2020">
              <a:solidFill>
                <a:schemeClr val="dk2"/>
              </a:solidFill>
              <a:latin typeface="Google Sans Text"/>
              <a:ea typeface="Google Sans Text"/>
              <a:cs typeface="Google Sans Text"/>
              <a:sym typeface="Google Sans Text"/>
            </a:endParaRPr>
          </a:p>
          <a:p>
            <a:pPr indent="0" lvl="0" marL="0" rtl="0" algn="ctr">
              <a:spcBef>
                <a:spcPts val="0"/>
              </a:spcBef>
              <a:spcAft>
                <a:spcPts val="0"/>
              </a:spcAft>
              <a:buSzPts val="990"/>
              <a:buNone/>
            </a:pPr>
            <a:r>
              <a:t/>
            </a:r>
            <a:endParaRPr sz="2420">
              <a:latin typeface="Google Sans Text"/>
              <a:ea typeface="Google Sans Text"/>
              <a:cs typeface="Google Sans Text"/>
              <a:sym typeface="Google Sans Text"/>
            </a:endParaRPr>
          </a:p>
        </p:txBody>
      </p:sp>
      <p:sp>
        <p:nvSpPr>
          <p:cNvPr id="166" name="Google Shape;166;p26"/>
          <p:cNvSpPr txBox="1"/>
          <p:nvPr/>
        </p:nvSpPr>
        <p:spPr>
          <a:xfrm>
            <a:off x="562200" y="1264950"/>
            <a:ext cx="8124600" cy="1456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es" sz="2200">
                <a:solidFill>
                  <a:schemeClr val="dk1"/>
                </a:solidFill>
                <a:highlight>
                  <a:schemeClr val="lt1"/>
                </a:highlight>
                <a:latin typeface="Roboto Serif ExtraLight"/>
                <a:ea typeface="Roboto Serif ExtraLight"/>
                <a:cs typeface="Roboto Serif ExtraLight"/>
                <a:sym typeface="Roboto Serif ExtraLight"/>
              </a:rPr>
              <a:t>The goal is to predict what a listener will perceive from an audio input.</a:t>
            </a:r>
            <a:endParaRPr sz="2200">
              <a:solidFill>
                <a:schemeClr val="dk1"/>
              </a:solidFill>
              <a:highlight>
                <a:schemeClr val="lt1"/>
              </a:highlight>
              <a:latin typeface="Roboto Serif ExtraLight"/>
              <a:ea typeface="Roboto Serif ExtraLight"/>
              <a:cs typeface="Roboto Serif ExtraLight"/>
              <a:sym typeface="Roboto Serif ExtraLight"/>
            </a:endParaRPr>
          </a:p>
          <a:p>
            <a:pPr indent="0" lvl="0" marL="0" rtl="0" algn="l">
              <a:lnSpc>
                <a:spcPct val="115000"/>
              </a:lnSpc>
              <a:spcBef>
                <a:spcPts val="1200"/>
              </a:spcBef>
              <a:spcAft>
                <a:spcPts val="1200"/>
              </a:spcAft>
              <a:buNone/>
            </a:pPr>
            <a:r>
              <a:t/>
            </a:r>
            <a:endParaRPr sz="2200">
              <a:solidFill>
                <a:schemeClr val="dk1"/>
              </a:solidFill>
              <a:highlight>
                <a:srgbClr val="FFFFFF"/>
              </a:highlight>
              <a:latin typeface="Roboto Serif ExtraLight"/>
              <a:ea typeface="Roboto Serif ExtraLight"/>
              <a:cs typeface="Roboto Serif ExtraLight"/>
              <a:sym typeface="Roboto Serif ExtraLight"/>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grpSp>
        <p:nvGrpSpPr>
          <p:cNvPr id="171" name="Google Shape;171;p27"/>
          <p:cNvGrpSpPr/>
          <p:nvPr/>
        </p:nvGrpSpPr>
        <p:grpSpPr>
          <a:xfrm>
            <a:off x="580750" y="2294275"/>
            <a:ext cx="8190778" cy="2583979"/>
            <a:chOff x="564184" y="1116516"/>
            <a:chExt cx="8214600" cy="1264301"/>
          </a:xfrm>
        </p:grpSpPr>
        <p:sp>
          <p:nvSpPr>
            <p:cNvPr id="172" name="Google Shape;172;p27"/>
            <p:cNvSpPr/>
            <p:nvPr/>
          </p:nvSpPr>
          <p:spPr>
            <a:xfrm>
              <a:off x="564184" y="1252217"/>
              <a:ext cx="8214600" cy="1128600"/>
            </a:xfrm>
            <a:prstGeom prst="roundRect">
              <a:avLst>
                <a:gd fmla="val 16667"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t/>
              </a:r>
              <a:endParaRPr sz="1000">
                <a:solidFill>
                  <a:schemeClr val="dk1"/>
                </a:solidFill>
                <a:latin typeface="Google Sans Text"/>
                <a:ea typeface="Google Sans Text"/>
                <a:cs typeface="Google Sans Text"/>
                <a:sym typeface="Google Sans Text"/>
              </a:endParaRPr>
            </a:p>
            <a:p>
              <a:pPr indent="0" lvl="0" marL="0" rtl="0" algn="l">
                <a:lnSpc>
                  <a:spcPct val="115000"/>
                </a:lnSpc>
                <a:spcBef>
                  <a:spcPts val="0"/>
                </a:spcBef>
                <a:spcAft>
                  <a:spcPts val="0"/>
                </a:spcAft>
                <a:buClr>
                  <a:schemeClr val="dk1"/>
                </a:buClr>
                <a:buSzPts val="1100"/>
                <a:buFont typeface="Arial"/>
                <a:buNone/>
              </a:pPr>
              <a:r>
                <a:t/>
              </a:r>
              <a:endParaRPr sz="1100">
                <a:solidFill>
                  <a:schemeClr val="dk1"/>
                </a:solidFill>
                <a:latin typeface="Google Sans Text"/>
                <a:ea typeface="Google Sans Text"/>
                <a:cs typeface="Google Sans Text"/>
                <a:sym typeface="Google Sans Text"/>
              </a:endParaRPr>
            </a:p>
          </p:txBody>
        </p:sp>
        <p:sp>
          <p:nvSpPr>
            <p:cNvPr id="173" name="Google Shape;173;p27"/>
            <p:cNvSpPr/>
            <p:nvPr/>
          </p:nvSpPr>
          <p:spPr>
            <a:xfrm>
              <a:off x="866436" y="1116516"/>
              <a:ext cx="2440800" cy="235800"/>
            </a:xfrm>
            <a:prstGeom prst="roundRect">
              <a:avLst>
                <a:gd fmla="val 16667" name="adj"/>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s" sz="1800">
                  <a:solidFill>
                    <a:schemeClr val="lt1"/>
                  </a:solidFill>
                  <a:latin typeface="Google Sans Text"/>
                  <a:ea typeface="Google Sans Text"/>
                  <a:cs typeface="Google Sans Text"/>
                  <a:sym typeface="Google Sans Text"/>
                </a:rPr>
                <a:t>Speech perception</a:t>
              </a:r>
              <a:endParaRPr b="1" sz="1800">
                <a:solidFill>
                  <a:schemeClr val="lt1"/>
                </a:solidFill>
              </a:endParaRPr>
            </a:p>
          </p:txBody>
        </p:sp>
      </p:grpSp>
      <p:sp>
        <p:nvSpPr>
          <p:cNvPr id="174" name="Google Shape;174;p27"/>
          <p:cNvSpPr/>
          <p:nvPr/>
        </p:nvSpPr>
        <p:spPr>
          <a:xfrm rot="-5400000">
            <a:off x="4476700" y="3202063"/>
            <a:ext cx="190500" cy="1706100"/>
          </a:xfrm>
          <a:prstGeom prst="leftBrace">
            <a:avLst>
              <a:gd fmla="val 50000" name="adj1"/>
              <a:gd fmla="val 50000" name="adj2"/>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27"/>
          <p:cNvSpPr txBox="1"/>
          <p:nvPr/>
        </p:nvSpPr>
        <p:spPr>
          <a:xfrm>
            <a:off x="5151700" y="3989683"/>
            <a:ext cx="2410200" cy="28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900">
                <a:latin typeface="Consolas"/>
                <a:ea typeface="Consolas"/>
                <a:cs typeface="Consolas"/>
                <a:sym typeface="Consolas"/>
              </a:rPr>
              <a:t>ASR: “</a:t>
            </a:r>
            <a:r>
              <a:rPr i="1" lang="es" sz="900">
                <a:latin typeface="Consolas"/>
                <a:ea typeface="Consolas"/>
                <a:cs typeface="Consolas"/>
                <a:sym typeface="Consolas"/>
              </a:rPr>
              <a:t>speech”</a:t>
            </a:r>
            <a:endParaRPr i="1" sz="900">
              <a:latin typeface="Consolas"/>
              <a:ea typeface="Consolas"/>
              <a:cs typeface="Consolas"/>
              <a:sym typeface="Consolas"/>
            </a:endParaRPr>
          </a:p>
          <a:p>
            <a:pPr indent="0" lvl="0" marL="0" rtl="0" algn="l">
              <a:spcBef>
                <a:spcPts val="0"/>
              </a:spcBef>
              <a:spcAft>
                <a:spcPts val="0"/>
              </a:spcAft>
              <a:buNone/>
            </a:pPr>
            <a:r>
              <a:rPr lang="es" sz="900">
                <a:latin typeface="Consolas"/>
                <a:ea typeface="Consolas"/>
                <a:cs typeface="Consolas"/>
                <a:sym typeface="Consolas"/>
              </a:rPr>
              <a:t>Background classification: rain</a:t>
            </a:r>
            <a:endParaRPr sz="900">
              <a:latin typeface="Consolas"/>
              <a:ea typeface="Consolas"/>
              <a:cs typeface="Consolas"/>
              <a:sym typeface="Consolas"/>
            </a:endParaRPr>
          </a:p>
          <a:p>
            <a:pPr indent="0" lvl="0" marL="0" rtl="0" algn="l">
              <a:spcBef>
                <a:spcPts val="0"/>
              </a:spcBef>
              <a:spcAft>
                <a:spcPts val="0"/>
              </a:spcAft>
              <a:buNone/>
            </a:pPr>
            <a:r>
              <a:rPr lang="es" sz="900">
                <a:latin typeface="Consolas"/>
                <a:ea typeface="Consolas"/>
                <a:cs typeface="Consolas"/>
                <a:sym typeface="Consolas"/>
              </a:rPr>
              <a:t>Speaker classification: Bob</a:t>
            </a:r>
            <a:endParaRPr sz="900">
              <a:latin typeface="Consolas"/>
              <a:ea typeface="Consolas"/>
              <a:cs typeface="Consolas"/>
              <a:sym typeface="Consolas"/>
            </a:endParaRPr>
          </a:p>
          <a:p>
            <a:pPr indent="0" lvl="0" marL="0" rtl="0" algn="l">
              <a:spcBef>
                <a:spcPts val="0"/>
              </a:spcBef>
              <a:spcAft>
                <a:spcPts val="0"/>
              </a:spcAft>
              <a:buNone/>
            </a:pPr>
            <a:r>
              <a:t/>
            </a:r>
            <a:endParaRPr sz="900">
              <a:latin typeface="Consolas"/>
              <a:ea typeface="Consolas"/>
              <a:cs typeface="Consolas"/>
              <a:sym typeface="Consolas"/>
            </a:endParaRPr>
          </a:p>
        </p:txBody>
      </p:sp>
      <p:grpSp>
        <p:nvGrpSpPr>
          <p:cNvPr id="176" name="Google Shape;176;p27"/>
          <p:cNvGrpSpPr/>
          <p:nvPr/>
        </p:nvGrpSpPr>
        <p:grpSpPr>
          <a:xfrm>
            <a:off x="1681375" y="2750247"/>
            <a:ext cx="5971800" cy="1221700"/>
            <a:chOff x="1681375" y="2978847"/>
            <a:chExt cx="5971800" cy="1221700"/>
          </a:xfrm>
        </p:grpSpPr>
        <p:grpSp>
          <p:nvGrpSpPr>
            <p:cNvPr id="177" name="Google Shape;177;p27"/>
            <p:cNvGrpSpPr/>
            <p:nvPr/>
          </p:nvGrpSpPr>
          <p:grpSpPr>
            <a:xfrm>
              <a:off x="1681375" y="2978847"/>
              <a:ext cx="5971800" cy="1221700"/>
              <a:chOff x="1681375" y="3055047"/>
              <a:chExt cx="5971800" cy="1221700"/>
            </a:xfrm>
          </p:grpSpPr>
          <p:sp>
            <p:nvSpPr>
              <p:cNvPr id="178" name="Google Shape;178;p27"/>
              <p:cNvSpPr/>
              <p:nvPr/>
            </p:nvSpPr>
            <p:spPr>
              <a:xfrm>
                <a:off x="1681375" y="3150700"/>
                <a:ext cx="5971800" cy="1107300"/>
              </a:xfrm>
              <a:prstGeom prst="roundRect">
                <a:avLst>
                  <a:gd fmla="val 16667"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79" name="Google Shape;179;p27"/>
              <p:cNvPicPr preferRelativeResize="0"/>
              <p:nvPr/>
            </p:nvPicPr>
            <p:blipFill>
              <a:blip r:embed="rId3">
                <a:alphaModFix/>
              </a:blip>
              <a:stretch>
                <a:fillRect/>
              </a:stretch>
            </p:blipFill>
            <p:spPr>
              <a:xfrm>
                <a:off x="5462775" y="3055047"/>
                <a:ext cx="1221700" cy="1221700"/>
              </a:xfrm>
              <a:prstGeom prst="rect">
                <a:avLst/>
              </a:prstGeom>
              <a:noFill/>
              <a:ln>
                <a:noFill/>
              </a:ln>
            </p:spPr>
          </p:pic>
          <p:pic>
            <p:nvPicPr>
              <p:cNvPr id="180" name="Google Shape;180;p27"/>
              <p:cNvPicPr preferRelativeResize="0"/>
              <p:nvPr/>
            </p:nvPicPr>
            <p:blipFill rotWithShape="1">
              <a:blip r:embed="rId4">
                <a:alphaModFix/>
              </a:blip>
              <a:srcRect b="32185" l="0" r="0" t="32009"/>
              <a:stretch/>
            </p:blipFill>
            <p:spPr>
              <a:xfrm>
                <a:off x="3604175" y="3392550"/>
                <a:ext cx="1943100" cy="695750"/>
              </a:xfrm>
              <a:prstGeom prst="rect">
                <a:avLst/>
              </a:prstGeom>
              <a:noFill/>
              <a:ln>
                <a:noFill/>
              </a:ln>
            </p:spPr>
          </p:pic>
          <p:pic>
            <p:nvPicPr>
              <p:cNvPr id="181" name="Google Shape;181;p27"/>
              <p:cNvPicPr preferRelativeResize="0"/>
              <p:nvPr/>
            </p:nvPicPr>
            <p:blipFill>
              <a:blip r:embed="rId5">
                <a:alphaModFix/>
              </a:blip>
              <a:stretch>
                <a:fillRect/>
              </a:stretch>
            </p:blipFill>
            <p:spPr>
              <a:xfrm>
                <a:off x="2485175" y="3073711"/>
                <a:ext cx="1184375" cy="1184375"/>
              </a:xfrm>
              <a:prstGeom prst="rect">
                <a:avLst/>
              </a:prstGeom>
              <a:noFill/>
              <a:ln>
                <a:noFill/>
              </a:ln>
            </p:spPr>
          </p:pic>
          <p:sp>
            <p:nvSpPr>
              <p:cNvPr id="182" name="Google Shape;182;p27"/>
              <p:cNvSpPr txBox="1"/>
              <p:nvPr/>
            </p:nvSpPr>
            <p:spPr>
              <a:xfrm>
                <a:off x="3732788" y="3106125"/>
                <a:ext cx="1886700" cy="19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100">
                    <a:latin typeface="Consolas"/>
                    <a:ea typeface="Consolas"/>
                    <a:cs typeface="Consolas"/>
                    <a:sym typeface="Consolas"/>
                  </a:rPr>
                  <a:t>Noisy rain background</a:t>
                </a:r>
                <a:endParaRPr sz="1100">
                  <a:latin typeface="Consolas"/>
                  <a:ea typeface="Consolas"/>
                  <a:cs typeface="Consolas"/>
                  <a:sym typeface="Consolas"/>
                </a:endParaRPr>
              </a:p>
            </p:txBody>
          </p:sp>
          <p:sp>
            <p:nvSpPr>
              <p:cNvPr id="183" name="Google Shape;183;p27"/>
              <p:cNvSpPr/>
              <p:nvPr/>
            </p:nvSpPr>
            <p:spPr>
              <a:xfrm>
                <a:off x="1997775" y="3203725"/>
                <a:ext cx="612900" cy="422400"/>
              </a:xfrm>
              <a:prstGeom prst="wedgeRectCallout">
                <a:avLst>
                  <a:gd fmla="val 36486" name="adj1"/>
                  <a:gd fmla="val 63725" name="adj2"/>
                </a:avLst>
              </a:prstGeom>
              <a:solidFill>
                <a:schemeClr val="l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sz="1000">
                    <a:latin typeface="Consolas"/>
                    <a:ea typeface="Consolas"/>
                    <a:cs typeface="Consolas"/>
                    <a:sym typeface="Consolas"/>
                  </a:rPr>
                  <a:t>Speech</a:t>
                </a:r>
                <a:endParaRPr sz="1000">
                  <a:latin typeface="Consolas"/>
                  <a:ea typeface="Consolas"/>
                  <a:cs typeface="Consolas"/>
                  <a:sym typeface="Consolas"/>
                </a:endParaRPr>
              </a:p>
            </p:txBody>
          </p:sp>
          <p:sp>
            <p:nvSpPr>
              <p:cNvPr id="184" name="Google Shape;184;p27"/>
              <p:cNvSpPr/>
              <p:nvPr/>
            </p:nvSpPr>
            <p:spPr>
              <a:xfrm>
                <a:off x="6483625" y="3245150"/>
                <a:ext cx="895200" cy="422400"/>
              </a:xfrm>
              <a:prstGeom prst="cloudCallout">
                <a:avLst>
                  <a:gd fmla="val -37858" name="adj1"/>
                  <a:gd fmla="val 62157" name="adj2"/>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sz="1000">
                    <a:latin typeface="Consolas"/>
                    <a:ea typeface="Consolas"/>
                    <a:cs typeface="Consolas"/>
                    <a:sym typeface="Consolas"/>
                  </a:rPr>
                  <a:t>Peach 🍑</a:t>
                </a:r>
                <a:endParaRPr sz="1000">
                  <a:latin typeface="Consolas"/>
                  <a:ea typeface="Consolas"/>
                  <a:cs typeface="Consolas"/>
                  <a:sym typeface="Consolas"/>
                </a:endParaRPr>
              </a:p>
            </p:txBody>
          </p:sp>
        </p:grpSp>
        <p:pic>
          <p:nvPicPr>
            <p:cNvPr id="185" name="Google Shape;185;p27"/>
            <p:cNvPicPr preferRelativeResize="0"/>
            <p:nvPr/>
          </p:nvPicPr>
          <p:blipFill>
            <a:blip r:embed="rId6">
              <a:alphaModFix/>
            </a:blip>
            <a:stretch>
              <a:fillRect/>
            </a:stretch>
          </p:blipFill>
          <p:spPr>
            <a:xfrm>
              <a:off x="3609524" y="3260975"/>
              <a:ext cx="895350" cy="895350"/>
            </a:xfrm>
            <a:prstGeom prst="rect">
              <a:avLst/>
            </a:prstGeom>
            <a:noFill/>
            <a:ln>
              <a:noFill/>
            </a:ln>
          </p:spPr>
        </p:pic>
        <p:pic>
          <p:nvPicPr>
            <p:cNvPr id="186" name="Google Shape;186;p27"/>
            <p:cNvPicPr preferRelativeResize="0"/>
            <p:nvPr/>
          </p:nvPicPr>
          <p:blipFill>
            <a:blip r:embed="rId6">
              <a:alphaModFix/>
            </a:blip>
            <a:stretch>
              <a:fillRect/>
            </a:stretch>
          </p:blipFill>
          <p:spPr>
            <a:xfrm>
              <a:off x="4523924" y="3260975"/>
              <a:ext cx="895350" cy="895350"/>
            </a:xfrm>
            <a:prstGeom prst="rect">
              <a:avLst/>
            </a:prstGeom>
            <a:noFill/>
            <a:ln>
              <a:noFill/>
            </a:ln>
          </p:spPr>
        </p:pic>
      </p:grpSp>
      <p:sp>
        <p:nvSpPr>
          <p:cNvPr id="187" name="Google Shape;187;p27"/>
          <p:cNvSpPr txBox="1"/>
          <p:nvPr/>
        </p:nvSpPr>
        <p:spPr>
          <a:xfrm>
            <a:off x="5802825" y="3652625"/>
            <a:ext cx="591300" cy="19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100">
                <a:latin typeface="Consolas"/>
                <a:ea typeface="Consolas"/>
                <a:cs typeface="Consolas"/>
                <a:sym typeface="Consolas"/>
              </a:rPr>
              <a:t>Alice</a:t>
            </a:r>
            <a:endParaRPr sz="1100">
              <a:latin typeface="Consolas"/>
              <a:ea typeface="Consolas"/>
              <a:cs typeface="Consolas"/>
              <a:sym typeface="Consolas"/>
            </a:endParaRPr>
          </a:p>
        </p:txBody>
      </p:sp>
      <p:sp>
        <p:nvSpPr>
          <p:cNvPr id="188" name="Google Shape;188;p27"/>
          <p:cNvSpPr txBox="1"/>
          <p:nvPr/>
        </p:nvSpPr>
        <p:spPr>
          <a:xfrm>
            <a:off x="2831025" y="3652625"/>
            <a:ext cx="473700" cy="19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100">
                <a:latin typeface="Consolas"/>
                <a:ea typeface="Consolas"/>
                <a:cs typeface="Consolas"/>
                <a:sym typeface="Consolas"/>
              </a:rPr>
              <a:t>Bob</a:t>
            </a:r>
            <a:endParaRPr sz="1100">
              <a:latin typeface="Consolas"/>
              <a:ea typeface="Consolas"/>
              <a:cs typeface="Consolas"/>
              <a:sym typeface="Consolas"/>
            </a:endParaRPr>
          </a:p>
        </p:txBody>
      </p:sp>
      <p:sp>
        <p:nvSpPr>
          <p:cNvPr id="189" name="Google Shape;189;p27"/>
          <p:cNvSpPr/>
          <p:nvPr/>
        </p:nvSpPr>
        <p:spPr>
          <a:xfrm rot="-5400000">
            <a:off x="5542114" y="2668507"/>
            <a:ext cx="190500" cy="3684300"/>
          </a:xfrm>
          <a:prstGeom prst="leftBrace">
            <a:avLst>
              <a:gd fmla="val 50000" name="adj1"/>
              <a:gd fmla="val 50000" name="adj2"/>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27"/>
          <p:cNvSpPr txBox="1"/>
          <p:nvPr/>
        </p:nvSpPr>
        <p:spPr>
          <a:xfrm>
            <a:off x="6441969" y="4473693"/>
            <a:ext cx="3419700" cy="37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900">
                <a:latin typeface="Consolas"/>
                <a:ea typeface="Consolas"/>
                <a:cs typeface="Consolas"/>
                <a:sym typeface="Consolas"/>
              </a:rPr>
              <a:t>Correctness prediction: 66.7%</a:t>
            </a:r>
            <a:endParaRPr sz="900">
              <a:latin typeface="Consolas"/>
              <a:ea typeface="Consolas"/>
              <a:cs typeface="Consolas"/>
              <a:sym typeface="Consolas"/>
            </a:endParaRPr>
          </a:p>
          <a:p>
            <a:pPr indent="0" lvl="0" marL="0" rtl="0" algn="l">
              <a:spcBef>
                <a:spcPts val="0"/>
              </a:spcBef>
              <a:spcAft>
                <a:spcPts val="0"/>
              </a:spcAft>
              <a:buNone/>
            </a:pPr>
            <a:r>
              <a:rPr lang="es" sz="900">
                <a:latin typeface="Consolas"/>
                <a:ea typeface="Consolas"/>
                <a:cs typeface="Consolas"/>
                <a:sym typeface="Consolas"/>
              </a:rPr>
              <a:t>Response prediction: peach</a:t>
            </a:r>
            <a:endParaRPr sz="900">
              <a:latin typeface="Consolas"/>
              <a:ea typeface="Consolas"/>
              <a:cs typeface="Consolas"/>
              <a:sym typeface="Consolas"/>
            </a:endParaRPr>
          </a:p>
        </p:txBody>
      </p:sp>
      <p:sp>
        <p:nvSpPr>
          <p:cNvPr id="191" name="Google Shape;191;p27"/>
          <p:cNvSpPr txBox="1"/>
          <p:nvPr/>
        </p:nvSpPr>
        <p:spPr>
          <a:xfrm>
            <a:off x="3203725" y="4056833"/>
            <a:ext cx="2120400" cy="19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200">
                <a:latin typeface="Google Sans Medium"/>
                <a:ea typeface="Google Sans Medium"/>
                <a:cs typeface="Google Sans Medium"/>
                <a:sym typeface="Google Sans Medium"/>
              </a:rPr>
              <a:t>Most speech applications:</a:t>
            </a:r>
            <a:endParaRPr sz="1200">
              <a:latin typeface="Google Sans Medium"/>
              <a:ea typeface="Google Sans Medium"/>
              <a:cs typeface="Google Sans Medium"/>
              <a:sym typeface="Google Sans Medium"/>
            </a:endParaRPr>
          </a:p>
        </p:txBody>
      </p:sp>
      <p:sp>
        <p:nvSpPr>
          <p:cNvPr id="192" name="Google Shape;192;p27"/>
          <p:cNvSpPr txBox="1"/>
          <p:nvPr/>
        </p:nvSpPr>
        <p:spPr>
          <a:xfrm>
            <a:off x="4803925" y="4505750"/>
            <a:ext cx="2120400" cy="19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200">
                <a:latin typeface="Google Sans Medium"/>
                <a:ea typeface="Google Sans Medium"/>
                <a:cs typeface="Google Sans Medium"/>
                <a:sym typeface="Google Sans Medium"/>
              </a:rPr>
              <a:t>Speech perception:</a:t>
            </a:r>
            <a:endParaRPr sz="1200">
              <a:latin typeface="Google Sans Medium"/>
              <a:ea typeface="Google Sans Medium"/>
              <a:cs typeface="Google Sans Medium"/>
              <a:sym typeface="Google Sans Medium"/>
            </a:endParaRPr>
          </a:p>
        </p:txBody>
      </p:sp>
      <p:sp>
        <p:nvSpPr>
          <p:cNvPr id="193" name="Google Shape;193;p27"/>
          <p:cNvSpPr txBox="1"/>
          <p:nvPr>
            <p:ph type="title"/>
          </p:nvPr>
        </p:nvSpPr>
        <p:spPr>
          <a:xfrm>
            <a:off x="311700" y="2164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3300"/>
              <a:buFont typeface="Calibri"/>
              <a:buNone/>
            </a:pPr>
            <a:r>
              <a:rPr lang="es" sz="2700">
                <a:latin typeface="Roboto Serif Light"/>
                <a:ea typeface="Roboto Serif Light"/>
                <a:cs typeface="Roboto Serif Light"/>
                <a:sym typeface="Roboto Serif Light"/>
              </a:rPr>
              <a:t>Background: Speech Perception Prediction</a:t>
            </a:r>
            <a:endParaRPr sz="2620">
              <a:latin typeface="Roboto Serif"/>
              <a:ea typeface="Roboto Serif"/>
              <a:cs typeface="Roboto Serif"/>
              <a:sym typeface="Roboto Serif"/>
            </a:endParaRPr>
          </a:p>
          <a:p>
            <a:pPr indent="0" lvl="0" marL="0" rtl="0" algn="ctr">
              <a:spcBef>
                <a:spcPts val="0"/>
              </a:spcBef>
              <a:spcAft>
                <a:spcPts val="0"/>
              </a:spcAft>
              <a:buClr>
                <a:srgbClr val="000000"/>
              </a:buClr>
              <a:buSzPts val="990"/>
              <a:buFont typeface="Arial"/>
              <a:buNone/>
            </a:pPr>
            <a:r>
              <a:t/>
            </a:r>
            <a:endParaRPr sz="2420">
              <a:latin typeface="Google Sans Text"/>
              <a:ea typeface="Google Sans Text"/>
              <a:cs typeface="Google Sans Text"/>
              <a:sym typeface="Google Sans Text"/>
            </a:endParaRPr>
          </a:p>
          <a:p>
            <a:pPr indent="0" lvl="0" marL="0" rtl="0" algn="ctr">
              <a:spcBef>
                <a:spcPts val="0"/>
              </a:spcBef>
              <a:spcAft>
                <a:spcPts val="0"/>
              </a:spcAft>
              <a:buClr>
                <a:srgbClr val="000000"/>
              </a:buClr>
              <a:buSzPts val="990"/>
              <a:buFont typeface="Arial"/>
              <a:buNone/>
            </a:pPr>
            <a:r>
              <a:t/>
            </a:r>
            <a:endParaRPr sz="2020">
              <a:solidFill>
                <a:schemeClr val="dk2"/>
              </a:solidFill>
              <a:latin typeface="Google Sans Text"/>
              <a:ea typeface="Google Sans Text"/>
              <a:cs typeface="Google Sans Text"/>
              <a:sym typeface="Google Sans Text"/>
            </a:endParaRPr>
          </a:p>
          <a:p>
            <a:pPr indent="0" lvl="0" marL="0" rtl="0" algn="ctr">
              <a:spcBef>
                <a:spcPts val="0"/>
              </a:spcBef>
              <a:spcAft>
                <a:spcPts val="0"/>
              </a:spcAft>
              <a:buSzPts val="990"/>
              <a:buNone/>
            </a:pPr>
            <a:r>
              <a:t/>
            </a:r>
            <a:endParaRPr sz="2420">
              <a:latin typeface="Google Sans Text"/>
              <a:ea typeface="Google Sans Text"/>
              <a:cs typeface="Google Sans Text"/>
              <a:sym typeface="Google Sans Text"/>
            </a:endParaRPr>
          </a:p>
        </p:txBody>
      </p:sp>
      <p:sp>
        <p:nvSpPr>
          <p:cNvPr id="194" name="Google Shape;194;p27"/>
          <p:cNvSpPr txBox="1"/>
          <p:nvPr/>
        </p:nvSpPr>
        <p:spPr>
          <a:xfrm>
            <a:off x="562200" y="1264950"/>
            <a:ext cx="8124600" cy="1456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es" sz="2200">
                <a:solidFill>
                  <a:schemeClr val="dk1"/>
                </a:solidFill>
                <a:highlight>
                  <a:schemeClr val="lt1"/>
                </a:highlight>
                <a:latin typeface="Roboto Serif ExtraLight"/>
                <a:ea typeface="Roboto Serif ExtraLight"/>
                <a:cs typeface="Roboto Serif ExtraLight"/>
                <a:sym typeface="Roboto Serif ExtraLight"/>
              </a:rPr>
              <a:t>The goal is to predict what a listener will perceive from an audio input.</a:t>
            </a:r>
            <a:endParaRPr sz="2200">
              <a:solidFill>
                <a:schemeClr val="dk1"/>
              </a:solidFill>
              <a:highlight>
                <a:schemeClr val="lt1"/>
              </a:highlight>
              <a:latin typeface="Roboto Serif ExtraLight"/>
              <a:ea typeface="Roboto Serif ExtraLight"/>
              <a:cs typeface="Roboto Serif ExtraLight"/>
              <a:sym typeface="Roboto Serif ExtraLight"/>
            </a:endParaRPr>
          </a:p>
          <a:p>
            <a:pPr indent="0" lvl="0" marL="0" rtl="0" algn="l">
              <a:lnSpc>
                <a:spcPct val="115000"/>
              </a:lnSpc>
              <a:spcBef>
                <a:spcPts val="1200"/>
              </a:spcBef>
              <a:spcAft>
                <a:spcPts val="1200"/>
              </a:spcAft>
              <a:buNone/>
            </a:pPr>
            <a:r>
              <a:t/>
            </a:r>
            <a:endParaRPr sz="2200">
              <a:solidFill>
                <a:schemeClr val="dk1"/>
              </a:solidFill>
              <a:highlight>
                <a:srgbClr val="FFFFFF"/>
              </a:highlight>
              <a:latin typeface="Roboto Serif ExtraLight"/>
              <a:ea typeface="Roboto Serif ExtraLight"/>
              <a:cs typeface="Roboto Serif ExtraLight"/>
              <a:sym typeface="Roboto Serif ExtraLight"/>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28"/>
          <p:cNvSpPr txBox="1"/>
          <p:nvPr>
            <p:ph type="title"/>
          </p:nvPr>
        </p:nvSpPr>
        <p:spPr>
          <a:xfrm>
            <a:off x="311700" y="2164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990"/>
              <a:buFont typeface="Arial"/>
              <a:buNone/>
            </a:pPr>
            <a:r>
              <a:rPr lang="es" sz="2720">
                <a:latin typeface="Roboto Serif Light"/>
                <a:ea typeface="Roboto Serif Light"/>
                <a:cs typeface="Roboto Serif Light"/>
                <a:sym typeface="Roboto Serif Light"/>
              </a:rPr>
              <a:t>Our research on speech perception prediction and how you can play with it/contribute to it</a:t>
            </a:r>
            <a:endParaRPr sz="2720">
              <a:latin typeface="Roboto Serif Light"/>
              <a:ea typeface="Roboto Serif Light"/>
              <a:cs typeface="Roboto Serif Light"/>
              <a:sym typeface="Roboto Serif Light"/>
            </a:endParaRPr>
          </a:p>
          <a:p>
            <a:pPr indent="0" lvl="0" marL="0" rtl="0" algn="ctr">
              <a:spcBef>
                <a:spcPts val="0"/>
              </a:spcBef>
              <a:spcAft>
                <a:spcPts val="0"/>
              </a:spcAft>
              <a:buClr>
                <a:schemeClr val="dk1"/>
              </a:buClr>
              <a:buSzPts val="3300"/>
              <a:buFont typeface="Calibri"/>
              <a:buNone/>
            </a:pPr>
            <a:r>
              <a:t/>
            </a:r>
            <a:endParaRPr sz="2700">
              <a:latin typeface="Roboto Serif Light"/>
              <a:ea typeface="Roboto Serif Light"/>
              <a:cs typeface="Roboto Serif Light"/>
              <a:sym typeface="Roboto Serif Light"/>
            </a:endParaRPr>
          </a:p>
          <a:p>
            <a:pPr indent="0" lvl="0" marL="0" rtl="0" algn="ctr">
              <a:spcBef>
                <a:spcPts val="0"/>
              </a:spcBef>
              <a:spcAft>
                <a:spcPts val="0"/>
              </a:spcAft>
              <a:buClr>
                <a:srgbClr val="000000"/>
              </a:buClr>
              <a:buSzPts val="990"/>
              <a:buFont typeface="Arial"/>
              <a:buNone/>
            </a:pPr>
            <a:r>
              <a:t/>
            </a:r>
            <a:endParaRPr sz="2020">
              <a:solidFill>
                <a:schemeClr val="dk2"/>
              </a:solidFill>
              <a:latin typeface="Google Sans Text"/>
              <a:ea typeface="Google Sans Text"/>
              <a:cs typeface="Google Sans Text"/>
              <a:sym typeface="Google Sans Text"/>
            </a:endParaRPr>
          </a:p>
          <a:p>
            <a:pPr indent="0" lvl="0" marL="0" rtl="0" algn="ctr">
              <a:spcBef>
                <a:spcPts val="0"/>
              </a:spcBef>
              <a:spcAft>
                <a:spcPts val="0"/>
              </a:spcAft>
              <a:buSzPts val="990"/>
              <a:buNone/>
            </a:pPr>
            <a:r>
              <a:t/>
            </a:r>
            <a:endParaRPr sz="2420">
              <a:latin typeface="Google Sans Text"/>
              <a:ea typeface="Google Sans Text"/>
              <a:cs typeface="Google Sans Text"/>
              <a:sym typeface="Google Sans Text"/>
            </a:endParaRPr>
          </a:p>
        </p:txBody>
      </p:sp>
      <p:sp>
        <p:nvSpPr>
          <p:cNvPr id="200" name="Google Shape;200;p28"/>
          <p:cNvSpPr txBox="1"/>
          <p:nvPr/>
        </p:nvSpPr>
        <p:spPr>
          <a:xfrm>
            <a:off x="553550" y="1242225"/>
            <a:ext cx="8124600" cy="1048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s" sz="1700">
                <a:solidFill>
                  <a:schemeClr val="dk1"/>
                </a:solidFill>
                <a:highlight>
                  <a:srgbClr val="FFFFFF"/>
                </a:highlight>
                <a:latin typeface="Roboto Serif ExtraLight"/>
                <a:ea typeface="Roboto Serif ExtraLight"/>
                <a:cs typeface="Roboto Serif ExtraLight"/>
                <a:sym typeface="Roboto Serif ExtraLight"/>
              </a:rPr>
              <a:t>[</a:t>
            </a:r>
            <a:r>
              <a:rPr lang="es" sz="1700" u="sng">
                <a:solidFill>
                  <a:schemeClr val="hlink"/>
                </a:solidFill>
                <a:highlight>
                  <a:srgbClr val="FFFFFF"/>
                </a:highlight>
                <a:latin typeface="Roboto Serif ExtraLight"/>
                <a:ea typeface="Roboto Serif ExtraLight"/>
                <a:cs typeface="Roboto Serif ExtraLight"/>
                <a:sym typeface="Roboto Serif ExtraLight"/>
                <a:hlinkClick r:id="rId3"/>
              </a:rPr>
              <a:t>Our paper</a:t>
            </a:r>
            <a:r>
              <a:rPr lang="es" sz="1700">
                <a:solidFill>
                  <a:schemeClr val="dk1"/>
                </a:solidFill>
                <a:highlight>
                  <a:srgbClr val="FFFFFF"/>
                </a:highlight>
                <a:latin typeface="Roboto Serif ExtraLight"/>
                <a:ea typeface="Roboto Serif ExtraLight"/>
                <a:cs typeface="Roboto Serif ExtraLight"/>
                <a:sym typeface="Roboto Serif ExtraLight"/>
              </a:rPr>
              <a:t>] We  built a prediction model that uses self-supervised learned speech representations and a custom-designed transformer model to extract information from them.</a:t>
            </a:r>
            <a:endParaRPr sz="1700">
              <a:solidFill>
                <a:schemeClr val="dk1"/>
              </a:solidFill>
              <a:highlight>
                <a:srgbClr val="FFFFFF"/>
              </a:highlight>
              <a:latin typeface="Roboto Serif ExtraLight"/>
              <a:ea typeface="Roboto Serif ExtraLight"/>
              <a:cs typeface="Roboto Serif ExtraLight"/>
              <a:sym typeface="Roboto Serif ExtraLight"/>
            </a:endParaRPr>
          </a:p>
        </p:txBody>
      </p:sp>
      <p:pic>
        <p:nvPicPr>
          <p:cNvPr id="201" name="Google Shape;201;p28"/>
          <p:cNvPicPr preferRelativeResize="0"/>
          <p:nvPr/>
        </p:nvPicPr>
        <p:blipFill>
          <a:blip r:embed="rId4">
            <a:alphaModFix/>
          </a:blip>
          <a:stretch>
            <a:fillRect/>
          </a:stretch>
        </p:blipFill>
        <p:spPr>
          <a:xfrm>
            <a:off x="82300" y="2290425"/>
            <a:ext cx="4886876" cy="252457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29"/>
          <p:cNvSpPr txBox="1"/>
          <p:nvPr>
            <p:ph type="title"/>
          </p:nvPr>
        </p:nvSpPr>
        <p:spPr>
          <a:xfrm>
            <a:off x="311700" y="2164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990"/>
              <a:buFont typeface="Arial"/>
              <a:buNone/>
            </a:pPr>
            <a:r>
              <a:rPr lang="es" sz="2720">
                <a:latin typeface="Roboto Serif Light"/>
                <a:ea typeface="Roboto Serif Light"/>
                <a:cs typeface="Roboto Serif Light"/>
                <a:sym typeface="Roboto Serif Light"/>
              </a:rPr>
              <a:t>Our research on speech perception prediction and how you can play with it/contribute to it</a:t>
            </a:r>
            <a:endParaRPr sz="2720">
              <a:latin typeface="Roboto Serif Light"/>
              <a:ea typeface="Roboto Serif Light"/>
              <a:cs typeface="Roboto Serif Light"/>
              <a:sym typeface="Roboto Serif Light"/>
            </a:endParaRPr>
          </a:p>
          <a:p>
            <a:pPr indent="0" lvl="0" marL="0" rtl="0" algn="ctr">
              <a:spcBef>
                <a:spcPts val="0"/>
              </a:spcBef>
              <a:spcAft>
                <a:spcPts val="0"/>
              </a:spcAft>
              <a:buClr>
                <a:schemeClr val="dk1"/>
              </a:buClr>
              <a:buSzPts val="3300"/>
              <a:buFont typeface="Calibri"/>
              <a:buNone/>
            </a:pPr>
            <a:r>
              <a:t/>
            </a:r>
            <a:endParaRPr sz="2700">
              <a:latin typeface="Roboto Serif Light"/>
              <a:ea typeface="Roboto Serif Light"/>
              <a:cs typeface="Roboto Serif Light"/>
              <a:sym typeface="Roboto Serif Light"/>
            </a:endParaRPr>
          </a:p>
          <a:p>
            <a:pPr indent="0" lvl="0" marL="0" rtl="0" algn="ctr">
              <a:spcBef>
                <a:spcPts val="0"/>
              </a:spcBef>
              <a:spcAft>
                <a:spcPts val="0"/>
              </a:spcAft>
              <a:buClr>
                <a:srgbClr val="000000"/>
              </a:buClr>
              <a:buSzPts val="990"/>
              <a:buFont typeface="Arial"/>
              <a:buNone/>
            </a:pPr>
            <a:r>
              <a:t/>
            </a:r>
            <a:endParaRPr sz="2020">
              <a:solidFill>
                <a:schemeClr val="dk2"/>
              </a:solidFill>
              <a:latin typeface="Google Sans Text"/>
              <a:ea typeface="Google Sans Text"/>
              <a:cs typeface="Google Sans Text"/>
              <a:sym typeface="Google Sans Text"/>
            </a:endParaRPr>
          </a:p>
          <a:p>
            <a:pPr indent="0" lvl="0" marL="0" rtl="0" algn="ctr">
              <a:spcBef>
                <a:spcPts val="0"/>
              </a:spcBef>
              <a:spcAft>
                <a:spcPts val="0"/>
              </a:spcAft>
              <a:buSzPts val="990"/>
              <a:buNone/>
            </a:pPr>
            <a:r>
              <a:t/>
            </a:r>
            <a:endParaRPr sz="2420">
              <a:latin typeface="Google Sans Text"/>
              <a:ea typeface="Google Sans Text"/>
              <a:cs typeface="Google Sans Text"/>
              <a:sym typeface="Google Sans Text"/>
            </a:endParaRPr>
          </a:p>
        </p:txBody>
      </p:sp>
      <p:sp>
        <p:nvSpPr>
          <p:cNvPr id="207" name="Google Shape;207;p29"/>
          <p:cNvSpPr txBox="1"/>
          <p:nvPr/>
        </p:nvSpPr>
        <p:spPr>
          <a:xfrm>
            <a:off x="553550" y="1242225"/>
            <a:ext cx="8124600" cy="1048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s" sz="1700">
                <a:solidFill>
                  <a:schemeClr val="dk1"/>
                </a:solidFill>
                <a:highlight>
                  <a:srgbClr val="FFFFFF"/>
                </a:highlight>
                <a:latin typeface="Roboto Serif ExtraLight"/>
                <a:ea typeface="Roboto Serif ExtraLight"/>
                <a:cs typeface="Roboto Serif ExtraLight"/>
                <a:sym typeface="Roboto Serif ExtraLight"/>
              </a:rPr>
              <a:t>[</a:t>
            </a:r>
            <a:r>
              <a:rPr lang="es" sz="1700" u="sng">
                <a:solidFill>
                  <a:schemeClr val="hlink"/>
                </a:solidFill>
                <a:highlight>
                  <a:srgbClr val="FFFFFF"/>
                </a:highlight>
                <a:latin typeface="Roboto Serif ExtraLight"/>
                <a:ea typeface="Roboto Serif ExtraLight"/>
                <a:cs typeface="Roboto Serif ExtraLight"/>
                <a:sym typeface="Roboto Serif ExtraLight"/>
                <a:hlinkClick r:id="rId3"/>
              </a:rPr>
              <a:t>Our paper</a:t>
            </a:r>
            <a:r>
              <a:rPr lang="es" sz="1700">
                <a:solidFill>
                  <a:schemeClr val="dk1"/>
                </a:solidFill>
                <a:highlight>
                  <a:srgbClr val="FFFFFF"/>
                </a:highlight>
                <a:latin typeface="Roboto Serif ExtraLight"/>
                <a:ea typeface="Roboto Serif ExtraLight"/>
                <a:cs typeface="Roboto Serif ExtraLight"/>
                <a:sym typeface="Roboto Serif ExtraLight"/>
              </a:rPr>
              <a:t>] We  built a prediction model that uses self-supervised learned speech representations and a custom-designed transformer model to extract information from them.</a:t>
            </a:r>
            <a:endParaRPr sz="1700">
              <a:solidFill>
                <a:schemeClr val="dk1"/>
              </a:solidFill>
              <a:highlight>
                <a:srgbClr val="FFFFFF"/>
              </a:highlight>
              <a:latin typeface="Roboto Serif ExtraLight"/>
              <a:ea typeface="Roboto Serif ExtraLight"/>
              <a:cs typeface="Roboto Serif ExtraLight"/>
              <a:sym typeface="Roboto Serif ExtraLight"/>
            </a:endParaRPr>
          </a:p>
        </p:txBody>
      </p:sp>
      <p:pic>
        <p:nvPicPr>
          <p:cNvPr id="208" name="Google Shape;208;p29"/>
          <p:cNvPicPr preferRelativeResize="0"/>
          <p:nvPr/>
        </p:nvPicPr>
        <p:blipFill>
          <a:blip r:embed="rId4">
            <a:alphaModFix/>
          </a:blip>
          <a:stretch>
            <a:fillRect/>
          </a:stretch>
        </p:blipFill>
        <p:spPr>
          <a:xfrm>
            <a:off x="82300" y="2290425"/>
            <a:ext cx="4886876" cy="2524576"/>
          </a:xfrm>
          <a:prstGeom prst="rect">
            <a:avLst/>
          </a:prstGeom>
          <a:noFill/>
          <a:ln>
            <a:noFill/>
          </a:ln>
        </p:spPr>
      </p:pic>
      <p:sp>
        <p:nvSpPr>
          <p:cNvPr id="209" name="Google Shape;209;p29"/>
          <p:cNvSpPr txBox="1"/>
          <p:nvPr/>
        </p:nvSpPr>
        <p:spPr>
          <a:xfrm>
            <a:off x="5085425" y="2198100"/>
            <a:ext cx="3664200" cy="1048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s" sz="1700">
                <a:solidFill>
                  <a:schemeClr val="dk1"/>
                </a:solidFill>
                <a:highlight>
                  <a:srgbClr val="FFFFFF"/>
                </a:highlight>
                <a:latin typeface="Roboto Serif ExtraLight"/>
                <a:ea typeface="Roboto Serif ExtraLight"/>
                <a:cs typeface="Roboto Serif ExtraLight"/>
                <a:sym typeface="Roboto Serif ExtraLight"/>
              </a:rPr>
              <a:t>And we won 1st place in the </a:t>
            </a:r>
            <a:r>
              <a:rPr lang="es" sz="1700" u="sng">
                <a:solidFill>
                  <a:schemeClr val="hlink"/>
                </a:solidFill>
                <a:highlight>
                  <a:srgbClr val="FFFFFF"/>
                </a:highlight>
                <a:latin typeface="Roboto Serif ExtraLight"/>
                <a:ea typeface="Roboto Serif ExtraLight"/>
                <a:cs typeface="Roboto Serif ExtraLight"/>
                <a:sym typeface="Roboto Serif ExtraLight"/>
                <a:hlinkClick r:id="rId5"/>
              </a:rPr>
              <a:t>Clarity Prediction Challenge 2023</a:t>
            </a:r>
            <a:r>
              <a:rPr lang="es" sz="1700">
                <a:solidFill>
                  <a:schemeClr val="dk1"/>
                </a:solidFill>
                <a:highlight>
                  <a:srgbClr val="FFFFFF"/>
                </a:highlight>
                <a:latin typeface="Roboto Serif ExtraLight"/>
                <a:ea typeface="Roboto Serif ExtraLight"/>
                <a:cs typeface="Roboto Serif ExtraLight"/>
                <a:sym typeface="Roboto Serif ExtraLight"/>
              </a:rPr>
              <a:t>  🥳 </a:t>
            </a:r>
            <a:endParaRPr sz="1700">
              <a:solidFill>
                <a:schemeClr val="dk1"/>
              </a:solidFill>
              <a:highlight>
                <a:srgbClr val="FFFFFF"/>
              </a:highlight>
              <a:latin typeface="Roboto Serif ExtraLight"/>
              <a:ea typeface="Roboto Serif ExtraLight"/>
              <a:cs typeface="Roboto Serif ExtraLight"/>
              <a:sym typeface="Roboto Serif ExtraLight"/>
            </a:endParaRPr>
          </a:p>
        </p:txBody>
      </p:sp>
      <p:pic>
        <p:nvPicPr>
          <p:cNvPr id="210" name="Google Shape;210;p29"/>
          <p:cNvPicPr preferRelativeResize="0"/>
          <p:nvPr/>
        </p:nvPicPr>
        <p:blipFill>
          <a:blip r:embed="rId6">
            <a:alphaModFix/>
          </a:blip>
          <a:stretch>
            <a:fillRect/>
          </a:stretch>
        </p:blipFill>
        <p:spPr>
          <a:xfrm>
            <a:off x="5085425" y="3250200"/>
            <a:ext cx="3520250" cy="17172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30"/>
          <p:cNvSpPr txBox="1"/>
          <p:nvPr>
            <p:ph type="title"/>
          </p:nvPr>
        </p:nvSpPr>
        <p:spPr>
          <a:xfrm>
            <a:off x="311700" y="2164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990"/>
              <a:buFont typeface="Arial"/>
              <a:buNone/>
            </a:pPr>
            <a:r>
              <a:rPr lang="es" sz="2720">
                <a:latin typeface="Roboto Serif Light"/>
                <a:ea typeface="Roboto Serif Light"/>
                <a:cs typeface="Roboto Serif Light"/>
                <a:sym typeface="Roboto Serif Light"/>
              </a:rPr>
              <a:t>Our research on speech perception prediction and how you can play with it/contribute to it</a:t>
            </a:r>
            <a:endParaRPr sz="2720">
              <a:latin typeface="Roboto Serif Light"/>
              <a:ea typeface="Roboto Serif Light"/>
              <a:cs typeface="Roboto Serif Light"/>
              <a:sym typeface="Roboto Serif Light"/>
            </a:endParaRPr>
          </a:p>
          <a:p>
            <a:pPr indent="0" lvl="0" marL="0" rtl="0" algn="ctr">
              <a:spcBef>
                <a:spcPts val="0"/>
              </a:spcBef>
              <a:spcAft>
                <a:spcPts val="0"/>
              </a:spcAft>
              <a:buClr>
                <a:schemeClr val="dk1"/>
              </a:buClr>
              <a:buSzPts val="3300"/>
              <a:buFont typeface="Calibri"/>
              <a:buNone/>
            </a:pPr>
            <a:r>
              <a:t/>
            </a:r>
            <a:endParaRPr sz="2700">
              <a:latin typeface="Roboto Serif Light"/>
              <a:ea typeface="Roboto Serif Light"/>
              <a:cs typeface="Roboto Serif Light"/>
              <a:sym typeface="Roboto Serif Light"/>
            </a:endParaRPr>
          </a:p>
          <a:p>
            <a:pPr indent="0" lvl="0" marL="0" rtl="0" algn="ctr">
              <a:spcBef>
                <a:spcPts val="0"/>
              </a:spcBef>
              <a:spcAft>
                <a:spcPts val="0"/>
              </a:spcAft>
              <a:buClr>
                <a:srgbClr val="000000"/>
              </a:buClr>
              <a:buSzPts val="990"/>
              <a:buFont typeface="Arial"/>
              <a:buNone/>
            </a:pPr>
            <a:r>
              <a:t/>
            </a:r>
            <a:endParaRPr sz="2020">
              <a:solidFill>
                <a:schemeClr val="dk2"/>
              </a:solidFill>
              <a:latin typeface="Google Sans Text"/>
              <a:ea typeface="Google Sans Text"/>
              <a:cs typeface="Google Sans Text"/>
              <a:sym typeface="Google Sans Text"/>
            </a:endParaRPr>
          </a:p>
          <a:p>
            <a:pPr indent="0" lvl="0" marL="0" rtl="0" algn="ctr">
              <a:spcBef>
                <a:spcPts val="0"/>
              </a:spcBef>
              <a:spcAft>
                <a:spcPts val="0"/>
              </a:spcAft>
              <a:buSzPts val="990"/>
              <a:buNone/>
            </a:pPr>
            <a:r>
              <a:t/>
            </a:r>
            <a:endParaRPr sz="2420">
              <a:latin typeface="Google Sans Text"/>
              <a:ea typeface="Google Sans Text"/>
              <a:cs typeface="Google Sans Text"/>
              <a:sym typeface="Google Sans Text"/>
            </a:endParaRPr>
          </a:p>
        </p:txBody>
      </p:sp>
      <p:sp>
        <p:nvSpPr>
          <p:cNvPr id="216" name="Google Shape;216;p30"/>
          <p:cNvSpPr txBox="1"/>
          <p:nvPr/>
        </p:nvSpPr>
        <p:spPr>
          <a:xfrm>
            <a:off x="553550" y="1394625"/>
            <a:ext cx="8124600" cy="2846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s" sz="1800">
                <a:solidFill>
                  <a:schemeClr val="dk1"/>
                </a:solidFill>
                <a:highlight>
                  <a:srgbClr val="FFFFFF"/>
                </a:highlight>
                <a:latin typeface="Roboto Serif ExtraLight"/>
                <a:ea typeface="Roboto Serif ExtraLight"/>
                <a:cs typeface="Roboto Serif ExtraLight"/>
                <a:sym typeface="Roboto Serif ExtraLight"/>
              </a:rPr>
              <a:t>Things you can do:</a:t>
            </a:r>
            <a:endParaRPr sz="1800">
              <a:solidFill>
                <a:schemeClr val="dk1"/>
              </a:solidFill>
              <a:highlight>
                <a:srgbClr val="FFFFFF"/>
              </a:highlight>
              <a:latin typeface="Roboto Serif ExtraLight"/>
              <a:ea typeface="Roboto Serif ExtraLight"/>
              <a:cs typeface="Roboto Serif ExtraLight"/>
              <a:sym typeface="Roboto Serif ExtraLight"/>
            </a:endParaRPr>
          </a:p>
          <a:p>
            <a:pPr indent="-342900" lvl="0" marL="457200" rtl="0" algn="l">
              <a:lnSpc>
                <a:spcPct val="115000"/>
              </a:lnSpc>
              <a:spcBef>
                <a:spcPts val="1200"/>
              </a:spcBef>
              <a:spcAft>
                <a:spcPts val="0"/>
              </a:spcAft>
              <a:buClr>
                <a:schemeClr val="dk1"/>
              </a:buClr>
              <a:buSzPts val="1800"/>
              <a:buFont typeface="Roboto Serif ExtraLight"/>
              <a:buAutoNum type="arabicPeriod"/>
            </a:pPr>
            <a:r>
              <a:rPr lang="es" sz="1800">
                <a:solidFill>
                  <a:schemeClr val="dk1"/>
                </a:solidFill>
                <a:highlight>
                  <a:srgbClr val="FFFFFF"/>
                </a:highlight>
                <a:latin typeface="Roboto Serif ExtraLight"/>
                <a:ea typeface="Roboto Serif ExtraLight"/>
                <a:cs typeface="Roboto Serif ExtraLight"/>
                <a:sym typeface="Roboto Serif ExtraLight"/>
              </a:rPr>
              <a:t>Experiment with the different hyperparameters of our model and try to better understand the performance and improve it. E.g.</a:t>
            </a:r>
            <a:endParaRPr sz="1800">
              <a:solidFill>
                <a:schemeClr val="dk1"/>
              </a:solidFill>
              <a:highlight>
                <a:srgbClr val="FFFFFF"/>
              </a:highlight>
              <a:latin typeface="Roboto Serif ExtraLight"/>
              <a:ea typeface="Roboto Serif ExtraLight"/>
              <a:cs typeface="Roboto Serif ExtraLight"/>
              <a:sym typeface="Roboto Serif ExtraLight"/>
            </a:endParaRPr>
          </a:p>
          <a:p>
            <a:pPr indent="-342900" lvl="1" marL="914400" rtl="0" algn="l">
              <a:lnSpc>
                <a:spcPct val="115000"/>
              </a:lnSpc>
              <a:spcBef>
                <a:spcPts val="0"/>
              </a:spcBef>
              <a:spcAft>
                <a:spcPts val="0"/>
              </a:spcAft>
              <a:buClr>
                <a:schemeClr val="dk1"/>
              </a:buClr>
              <a:buSzPts val="1800"/>
              <a:buFont typeface="Roboto Serif ExtraLight"/>
              <a:buAutoNum type="alphaLcPeriod"/>
            </a:pPr>
            <a:r>
              <a:rPr lang="es" sz="1800">
                <a:solidFill>
                  <a:schemeClr val="dk1"/>
                </a:solidFill>
                <a:highlight>
                  <a:srgbClr val="FFFFFF"/>
                </a:highlight>
                <a:latin typeface="Roboto Serif ExtraLight"/>
                <a:ea typeface="Roboto Serif ExtraLight"/>
                <a:cs typeface="Roboto Serif ExtraLight"/>
                <a:sym typeface="Roboto Serif ExtraLight"/>
              </a:rPr>
              <a:t>Apply the model to new data / using different speech representations.</a:t>
            </a:r>
            <a:endParaRPr sz="1800">
              <a:solidFill>
                <a:schemeClr val="dk1"/>
              </a:solidFill>
              <a:highlight>
                <a:srgbClr val="FFFFFF"/>
              </a:highlight>
              <a:latin typeface="Roboto Serif ExtraLight"/>
              <a:ea typeface="Roboto Serif ExtraLight"/>
              <a:cs typeface="Roboto Serif ExtraLight"/>
              <a:sym typeface="Roboto Serif ExtraLight"/>
            </a:endParaRPr>
          </a:p>
          <a:p>
            <a:pPr indent="-342900" lvl="1" marL="914400" rtl="0" algn="l">
              <a:lnSpc>
                <a:spcPct val="115000"/>
              </a:lnSpc>
              <a:spcBef>
                <a:spcPts val="0"/>
              </a:spcBef>
              <a:spcAft>
                <a:spcPts val="0"/>
              </a:spcAft>
              <a:buClr>
                <a:schemeClr val="dk1"/>
              </a:buClr>
              <a:buSzPts val="1800"/>
              <a:buFont typeface="Roboto Serif ExtraLight"/>
              <a:buAutoNum type="alphaLcPeriod"/>
            </a:pPr>
            <a:r>
              <a:rPr lang="es" sz="1800">
                <a:solidFill>
                  <a:schemeClr val="dk1"/>
                </a:solidFill>
                <a:highlight>
                  <a:srgbClr val="FFFFFF"/>
                </a:highlight>
                <a:latin typeface="Roboto Serif ExtraLight"/>
                <a:ea typeface="Roboto Serif ExtraLight"/>
                <a:cs typeface="Roboto Serif ExtraLight"/>
                <a:sym typeface="Roboto Serif ExtraLight"/>
              </a:rPr>
              <a:t>Analyze the influence of the different design choices of our model. Maybe we could have gotten an even better model? We have reasons to think so.</a:t>
            </a:r>
            <a:endParaRPr sz="1800">
              <a:solidFill>
                <a:schemeClr val="dk1"/>
              </a:solidFill>
              <a:highlight>
                <a:srgbClr val="FFFFFF"/>
              </a:highlight>
              <a:latin typeface="Roboto Serif ExtraLight"/>
              <a:ea typeface="Roboto Serif ExtraLight"/>
              <a:cs typeface="Roboto Serif ExtraLight"/>
              <a:sym typeface="Roboto Serif ExtraLight"/>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31"/>
          <p:cNvSpPr txBox="1"/>
          <p:nvPr>
            <p:ph type="title"/>
          </p:nvPr>
        </p:nvSpPr>
        <p:spPr>
          <a:xfrm>
            <a:off x="311700" y="2164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990"/>
              <a:buFont typeface="Arial"/>
              <a:buNone/>
            </a:pPr>
            <a:r>
              <a:rPr lang="es" sz="2720">
                <a:latin typeface="Roboto Serif Light"/>
                <a:ea typeface="Roboto Serif Light"/>
                <a:cs typeface="Roboto Serif Light"/>
                <a:sym typeface="Roboto Serif Light"/>
              </a:rPr>
              <a:t>References</a:t>
            </a:r>
            <a:endParaRPr sz="2720">
              <a:latin typeface="Roboto Serif Light"/>
              <a:ea typeface="Roboto Serif Light"/>
              <a:cs typeface="Roboto Serif Light"/>
              <a:sym typeface="Roboto Serif Light"/>
            </a:endParaRPr>
          </a:p>
          <a:p>
            <a:pPr indent="0" lvl="0" marL="0" rtl="0" algn="ctr">
              <a:spcBef>
                <a:spcPts val="0"/>
              </a:spcBef>
              <a:spcAft>
                <a:spcPts val="0"/>
              </a:spcAft>
              <a:buSzPts val="990"/>
              <a:buNone/>
            </a:pPr>
            <a:r>
              <a:t/>
            </a:r>
            <a:endParaRPr sz="2720">
              <a:latin typeface="Roboto Serif Light"/>
              <a:ea typeface="Roboto Serif Light"/>
              <a:cs typeface="Roboto Serif Light"/>
              <a:sym typeface="Roboto Serif Light"/>
            </a:endParaRPr>
          </a:p>
        </p:txBody>
      </p:sp>
      <p:sp>
        <p:nvSpPr>
          <p:cNvPr id="222" name="Google Shape;222;p31"/>
          <p:cNvSpPr txBox="1"/>
          <p:nvPr/>
        </p:nvSpPr>
        <p:spPr>
          <a:xfrm>
            <a:off x="553550" y="1547025"/>
            <a:ext cx="8124600" cy="1231500"/>
          </a:xfrm>
          <a:prstGeom prst="rect">
            <a:avLst/>
          </a:prstGeom>
          <a:noFill/>
          <a:ln>
            <a:noFill/>
          </a:ln>
        </p:spPr>
        <p:txBody>
          <a:bodyPr anchorCtr="0" anchor="t" bIns="91425" lIns="91425" spcFirstLastPara="1" rIns="91425" wrap="square" tIns="91425">
            <a:spAutoFit/>
          </a:bodyPr>
          <a:lstStyle/>
          <a:p>
            <a:pPr indent="-336550" lvl="0" marL="457200" rtl="0" algn="l">
              <a:lnSpc>
                <a:spcPct val="150000"/>
              </a:lnSpc>
              <a:spcBef>
                <a:spcPts val="0"/>
              </a:spcBef>
              <a:spcAft>
                <a:spcPts val="0"/>
              </a:spcAft>
              <a:buClr>
                <a:schemeClr val="dk1"/>
              </a:buClr>
              <a:buSzPts val="1700"/>
              <a:buFont typeface="Roboto Serif ExtraLight"/>
              <a:buAutoNum type="arabicPeriod"/>
            </a:pPr>
            <a:r>
              <a:rPr lang="es" sz="1700" u="sng">
                <a:solidFill>
                  <a:schemeClr val="hlink"/>
                </a:solidFill>
                <a:highlight>
                  <a:srgbClr val="FFFFFF"/>
                </a:highlight>
                <a:latin typeface="Roboto Serif ExtraLight"/>
                <a:ea typeface="Roboto Serif ExtraLight"/>
                <a:cs typeface="Roboto Serif ExtraLight"/>
                <a:sym typeface="Roboto Serif ExtraLight"/>
                <a:hlinkClick r:id="rId3"/>
              </a:rPr>
              <a:t>Speech foundation models on intelligibility prediction for hearing-impaired listeners</a:t>
            </a:r>
            <a:r>
              <a:rPr lang="es" sz="1700">
                <a:solidFill>
                  <a:schemeClr val="dk1"/>
                </a:solidFill>
                <a:highlight>
                  <a:srgbClr val="FFFFFF"/>
                </a:highlight>
                <a:latin typeface="Roboto Serif ExtraLight"/>
                <a:ea typeface="Roboto Serif ExtraLight"/>
                <a:cs typeface="Roboto Serif ExtraLight"/>
                <a:sym typeface="Roboto Serif ExtraLight"/>
              </a:rPr>
              <a:t>: </a:t>
            </a:r>
            <a:r>
              <a:rPr lang="es" sz="1700">
                <a:solidFill>
                  <a:schemeClr val="dk1"/>
                </a:solidFill>
                <a:highlight>
                  <a:schemeClr val="lt1"/>
                </a:highlight>
                <a:latin typeface="Roboto Serif ExtraLight"/>
                <a:ea typeface="Roboto Serif ExtraLight"/>
                <a:cs typeface="Roboto Serif ExtraLight"/>
                <a:sym typeface="Roboto Serif ExtraLight"/>
              </a:rPr>
              <a:t>our paper</a:t>
            </a:r>
            <a:r>
              <a:rPr lang="es" sz="1700">
                <a:solidFill>
                  <a:schemeClr val="dk1"/>
                </a:solidFill>
                <a:highlight>
                  <a:schemeClr val="lt1"/>
                </a:highlight>
                <a:latin typeface="Roboto Serif ExtraLight"/>
                <a:ea typeface="Roboto Serif ExtraLight"/>
                <a:cs typeface="Roboto Serif ExtraLight"/>
                <a:sym typeface="Roboto Serif ExtraLight"/>
              </a:rPr>
              <a:t>.</a:t>
            </a:r>
            <a:endParaRPr sz="1700">
              <a:solidFill>
                <a:schemeClr val="dk1"/>
              </a:solidFill>
              <a:highlight>
                <a:srgbClr val="FFFFFF"/>
              </a:highlight>
              <a:latin typeface="Roboto Serif ExtraLight"/>
              <a:ea typeface="Roboto Serif ExtraLight"/>
              <a:cs typeface="Roboto Serif ExtraLight"/>
              <a:sym typeface="Roboto Serif ExtraLight"/>
            </a:endParaRPr>
          </a:p>
          <a:p>
            <a:pPr indent="-336550" lvl="0" marL="457200" rtl="0" algn="l">
              <a:lnSpc>
                <a:spcPct val="150000"/>
              </a:lnSpc>
              <a:spcBef>
                <a:spcPts val="0"/>
              </a:spcBef>
              <a:spcAft>
                <a:spcPts val="0"/>
              </a:spcAft>
              <a:buClr>
                <a:schemeClr val="dk1"/>
              </a:buClr>
              <a:buSzPts val="1700"/>
              <a:buFont typeface="Roboto Serif ExtraLight"/>
              <a:buAutoNum type="arabicPeriod"/>
            </a:pPr>
            <a:r>
              <a:rPr lang="es" sz="1700" u="sng">
                <a:solidFill>
                  <a:schemeClr val="hlink"/>
                </a:solidFill>
                <a:highlight>
                  <a:srgbClr val="FFFFFF"/>
                </a:highlight>
                <a:latin typeface="Roboto Serif ExtraLight"/>
                <a:ea typeface="Roboto Serif ExtraLight"/>
                <a:cs typeface="Roboto Serif ExtraLight"/>
                <a:sym typeface="Roboto Serif ExtraLight"/>
                <a:hlinkClick r:id="rId4"/>
              </a:rPr>
              <a:t>The 2nd Clarity Prediction Challenge</a:t>
            </a:r>
            <a:endParaRPr sz="1700">
              <a:solidFill>
                <a:schemeClr val="dk1"/>
              </a:solidFill>
              <a:highlight>
                <a:srgbClr val="FFFFFF"/>
              </a:highlight>
              <a:latin typeface="Roboto Serif ExtraLight"/>
              <a:ea typeface="Roboto Serif ExtraLight"/>
              <a:cs typeface="Roboto Serif ExtraLight"/>
              <a:sym typeface="Roboto Serif ExtraLight"/>
            </a:endParaRPr>
          </a:p>
        </p:txBody>
      </p:sp>
    </p:spTree>
  </p:cSld>
  <p:clrMapOvr>
    <a:masterClrMapping/>
  </p:clrMapOvr>
  <p:transition spd="med">
    <p:fade/>
  </p:transition>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32"/>
          <p:cNvSpPr txBox="1"/>
          <p:nvPr>
            <p:ph type="title"/>
          </p:nvPr>
        </p:nvSpPr>
        <p:spPr>
          <a:xfrm>
            <a:off x="169475" y="242050"/>
            <a:ext cx="8337900" cy="46305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s" sz="2700">
                <a:latin typeface="Roboto Serif"/>
                <a:ea typeface="Roboto Serif"/>
                <a:cs typeface="Roboto Serif"/>
                <a:sym typeface="Roboto Serif"/>
              </a:rPr>
              <a:t>Project proposal(s):</a:t>
            </a:r>
            <a:endParaRPr sz="2700">
              <a:latin typeface="Roboto Serif"/>
              <a:ea typeface="Roboto Serif"/>
              <a:cs typeface="Roboto Serif"/>
              <a:sym typeface="Roboto Serif"/>
            </a:endParaRPr>
          </a:p>
          <a:p>
            <a:pPr indent="0" lvl="0" marL="0" rtl="0" algn="ctr">
              <a:spcBef>
                <a:spcPts val="0"/>
              </a:spcBef>
              <a:spcAft>
                <a:spcPts val="0"/>
              </a:spcAft>
              <a:buClr>
                <a:schemeClr val="dk1"/>
              </a:buClr>
              <a:buSzPts val="1100"/>
              <a:buFont typeface="Arial"/>
              <a:buNone/>
            </a:pPr>
            <a:r>
              <a:rPr lang="es" sz="4000">
                <a:latin typeface="Roboto Serif"/>
                <a:ea typeface="Roboto Serif"/>
                <a:cs typeface="Roboto Serif"/>
                <a:sym typeface="Roboto Serif"/>
              </a:rPr>
              <a:t>Speech Language Models</a:t>
            </a:r>
            <a:endParaRPr sz="4000">
              <a:latin typeface="Roboto Serif"/>
              <a:ea typeface="Roboto Serif"/>
              <a:cs typeface="Roboto Serif"/>
              <a:sym typeface="Roboto Serif"/>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5"/>
          <p:cNvSpPr txBox="1"/>
          <p:nvPr>
            <p:ph type="title"/>
          </p:nvPr>
        </p:nvSpPr>
        <p:spPr>
          <a:xfrm>
            <a:off x="169475" y="242050"/>
            <a:ext cx="8337900" cy="46305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s" sz="6000">
                <a:latin typeface="Roboto Serif"/>
                <a:ea typeface="Roboto Serif"/>
                <a:cs typeface="Roboto Serif"/>
                <a:sym typeface="Roboto Serif"/>
              </a:rPr>
              <a:t>Data-driven Machine Perception </a:t>
            </a:r>
            <a:endParaRPr sz="6000">
              <a:latin typeface="Roboto Serif"/>
              <a:ea typeface="Roboto Serif"/>
              <a:cs typeface="Roboto Serif"/>
              <a:sym typeface="Roboto Serif"/>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33"/>
          <p:cNvSpPr/>
          <p:nvPr/>
        </p:nvSpPr>
        <p:spPr>
          <a:xfrm>
            <a:off x="4315700" y="1561375"/>
            <a:ext cx="1462800" cy="7839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33"/>
          <p:cNvSpPr txBox="1"/>
          <p:nvPr>
            <p:ph type="title"/>
          </p:nvPr>
        </p:nvSpPr>
        <p:spPr>
          <a:xfrm>
            <a:off x="457200" y="205978"/>
            <a:ext cx="8229600" cy="857400"/>
          </a:xfrm>
          <a:prstGeom prst="rect">
            <a:avLst/>
          </a:prstGeom>
          <a:noFill/>
          <a:ln>
            <a:noFill/>
          </a:ln>
        </p:spPr>
        <p:txBody>
          <a:bodyPr anchorCtr="0" anchor="ctr" bIns="34275" lIns="68575" spcFirstLastPara="1" rIns="68575" wrap="square" tIns="34275">
            <a:noAutofit/>
          </a:bodyPr>
          <a:lstStyle/>
          <a:p>
            <a:pPr indent="0" lvl="0" marL="0" rtl="0" algn="ctr">
              <a:spcBef>
                <a:spcPts val="0"/>
              </a:spcBef>
              <a:spcAft>
                <a:spcPts val="0"/>
              </a:spcAft>
              <a:buClr>
                <a:schemeClr val="dk1"/>
              </a:buClr>
              <a:buSzPts val="3300"/>
              <a:buFont typeface="Calibri"/>
              <a:buNone/>
            </a:pPr>
            <a:r>
              <a:rPr lang="es" sz="2700">
                <a:latin typeface="Roboto Serif Light"/>
                <a:ea typeface="Roboto Serif Light"/>
                <a:cs typeface="Roboto Serif Light"/>
                <a:sym typeface="Roboto Serif Light"/>
              </a:rPr>
              <a:t>Background: Zero Resource Speech Challenge</a:t>
            </a:r>
            <a:endParaRPr sz="2620">
              <a:latin typeface="Roboto Serif"/>
              <a:ea typeface="Roboto Serif"/>
              <a:cs typeface="Roboto Serif"/>
              <a:sym typeface="Roboto Serif"/>
            </a:endParaRPr>
          </a:p>
        </p:txBody>
      </p:sp>
      <p:sp>
        <p:nvSpPr>
          <p:cNvPr id="234" name="Google Shape;234;p33"/>
          <p:cNvSpPr txBox="1"/>
          <p:nvPr>
            <p:ph idx="1" type="body"/>
          </p:nvPr>
        </p:nvSpPr>
        <p:spPr>
          <a:xfrm>
            <a:off x="1306275" y="1063375"/>
            <a:ext cx="6101400" cy="838200"/>
          </a:xfrm>
          <a:prstGeom prst="rect">
            <a:avLst/>
          </a:prstGeom>
        </p:spPr>
        <p:txBody>
          <a:bodyPr anchorCtr="0" anchor="t" bIns="34275" lIns="68575" spcFirstLastPara="1" rIns="68575" wrap="square" tIns="34275">
            <a:normAutofit/>
          </a:bodyPr>
          <a:lstStyle/>
          <a:p>
            <a:pPr indent="0" lvl="0" marL="0" rtl="0" algn="just">
              <a:spcBef>
                <a:spcPts val="300"/>
              </a:spcBef>
              <a:spcAft>
                <a:spcPts val="1200"/>
              </a:spcAft>
              <a:buNone/>
            </a:pPr>
            <a:r>
              <a:rPr lang="es" sz="1600">
                <a:solidFill>
                  <a:schemeClr val="dk1"/>
                </a:solidFill>
                <a:latin typeface="Roboto Serif Light"/>
                <a:ea typeface="Roboto Serif Light"/>
                <a:cs typeface="Roboto Serif Light"/>
                <a:sym typeface="Roboto Serif Light"/>
              </a:rPr>
              <a:t>The end-game is to build a spoken dialogue system directly from raw audio recordings. </a:t>
            </a:r>
            <a:r>
              <a:rPr b="1" lang="es" sz="1600">
                <a:solidFill>
                  <a:schemeClr val="dk1"/>
                </a:solidFill>
                <a:latin typeface="Roboto Serif"/>
                <a:ea typeface="Roboto Serif"/>
                <a:cs typeface="Roboto Serif"/>
                <a:sym typeface="Roboto Serif"/>
              </a:rPr>
              <a:t>No text involved.</a:t>
            </a:r>
            <a:endParaRPr b="1" sz="1600">
              <a:solidFill>
                <a:schemeClr val="dk1"/>
              </a:solidFill>
              <a:latin typeface="Roboto Serif"/>
              <a:ea typeface="Roboto Serif"/>
              <a:cs typeface="Roboto Serif"/>
              <a:sym typeface="Roboto Serif"/>
            </a:endParaRPr>
          </a:p>
        </p:txBody>
      </p:sp>
      <p:pic>
        <p:nvPicPr>
          <p:cNvPr id="235" name="Google Shape;235;p33"/>
          <p:cNvPicPr preferRelativeResize="0"/>
          <p:nvPr/>
        </p:nvPicPr>
        <p:blipFill>
          <a:blip r:embed="rId3">
            <a:alphaModFix/>
          </a:blip>
          <a:stretch>
            <a:fillRect/>
          </a:stretch>
        </p:blipFill>
        <p:spPr>
          <a:xfrm>
            <a:off x="1830150" y="1865600"/>
            <a:ext cx="5053638" cy="2493425"/>
          </a:xfrm>
          <a:prstGeom prst="rect">
            <a:avLst/>
          </a:prstGeom>
          <a:noFill/>
          <a:ln>
            <a:noFill/>
          </a:ln>
        </p:spPr>
      </p:pic>
      <p:sp>
        <p:nvSpPr>
          <p:cNvPr id="236" name="Google Shape;236;p33"/>
          <p:cNvSpPr txBox="1"/>
          <p:nvPr/>
        </p:nvSpPr>
        <p:spPr>
          <a:xfrm>
            <a:off x="1934625" y="4502275"/>
            <a:ext cx="4949100" cy="661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1100">
                <a:solidFill>
                  <a:srgbClr val="666666"/>
                </a:solidFill>
                <a:highlight>
                  <a:srgbClr val="FFFFFF"/>
                </a:highlight>
                <a:latin typeface="Roboto"/>
                <a:ea typeface="Roboto"/>
                <a:cs typeface="Roboto"/>
                <a:sym typeface="Roboto"/>
              </a:rPr>
              <a:t>a. Traditional pipeline for a spoken assistant based on textual resources. </a:t>
            </a:r>
            <a:endParaRPr sz="1100">
              <a:solidFill>
                <a:srgbClr val="666666"/>
              </a:solidFill>
              <a:highlight>
                <a:srgbClr val="FFFFFF"/>
              </a:highlight>
              <a:latin typeface="Roboto"/>
              <a:ea typeface="Roboto"/>
              <a:cs typeface="Roboto"/>
              <a:sym typeface="Roboto"/>
            </a:endParaRPr>
          </a:p>
          <a:p>
            <a:pPr indent="0" lvl="0" marL="0" rtl="0" algn="ctr">
              <a:spcBef>
                <a:spcPts val="0"/>
              </a:spcBef>
              <a:spcAft>
                <a:spcPts val="0"/>
              </a:spcAft>
              <a:buNone/>
            </a:pPr>
            <a:r>
              <a:rPr lang="es" sz="1100">
                <a:solidFill>
                  <a:srgbClr val="666666"/>
                </a:solidFill>
                <a:highlight>
                  <a:srgbClr val="FFFFFF"/>
                </a:highlight>
                <a:latin typeface="Roboto"/>
                <a:ea typeface="Roboto"/>
                <a:cs typeface="Roboto"/>
                <a:sym typeface="Roboto"/>
              </a:rPr>
              <a:t>b. Pipeline and tasks for the Zero Resource Speech Challenge. </a:t>
            </a:r>
            <a:endParaRPr sz="1100">
              <a:solidFill>
                <a:srgbClr val="666666"/>
              </a:solidFill>
              <a:highlight>
                <a:srgbClr val="FFFFFF"/>
              </a:highlight>
              <a:latin typeface="Roboto"/>
              <a:ea typeface="Roboto"/>
              <a:cs typeface="Roboto"/>
              <a:sym typeface="Roboto"/>
            </a:endParaRPr>
          </a:p>
          <a:p>
            <a:pPr indent="0" lvl="0" marL="0" rtl="0" algn="ctr">
              <a:spcBef>
                <a:spcPts val="0"/>
              </a:spcBef>
              <a:spcAft>
                <a:spcPts val="0"/>
              </a:spcAft>
              <a:buNone/>
            </a:pPr>
            <a:r>
              <a:rPr lang="es" sz="900">
                <a:solidFill>
                  <a:srgbClr val="666666"/>
                </a:solidFill>
                <a:highlight>
                  <a:srgbClr val="FFFFFF"/>
                </a:highlight>
                <a:latin typeface="Roboto"/>
                <a:ea typeface="Roboto"/>
                <a:cs typeface="Roboto"/>
                <a:sym typeface="Roboto"/>
              </a:rPr>
              <a:t>Taken from </a:t>
            </a:r>
            <a:r>
              <a:rPr lang="es" sz="900" u="sng">
                <a:solidFill>
                  <a:schemeClr val="hlink"/>
                </a:solidFill>
                <a:highlight>
                  <a:srgbClr val="FFFFFF"/>
                </a:highlight>
                <a:latin typeface="Roboto"/>
                <a:ea typeface="Roboto"/>
                <a:cs typeface="Roboto"/>
                <a:sym typeface="Roboto"/>
                <a:hlinkClick r:id="rId4"/>
              </a:rPr>
              <a:t>https://www.zerospeech.com/</a:t>
            </a:r>
            <a:r>
              <a:rPr lang="es" sz="900">
                <a:solidFill>
                  <a:srgbClr val="666666"/>
                </a:solidFill>
                <a:highlight>
                  <a:srgbClr val="FFFFFF"/>
                </a:highlight>
                <a:latin typeface="Roboto"/>
                <a:ea typeface="Roboto"/>
                <a:cs typeface="Roboto"/>
                <a:sym typeface="Roboto"/>
              </a:rPr>
              <a:t> </a:t>
            </a:r>
            <a:endParaRPr sz="900">
              <a:solidFill>
                <a:srgbClr val="666666"/>
              </a:solidFill>
              <a:highlight>
                <a:srgbClr val="FFFFFF"/>
              </a:highlight>
              <a:latin typeface="Roboto"/>
              <a:ea typeface="Roboto"/>
              <a:cs typeface="Roboto"/>
              <a:sym typeface="Roboto"/>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34"/>
          <p:cNvSpPr/>
          <p:nvPr/>
        </p:nvSpPr>
        <p:spPr>
          <a:xfrm>
            <a:off x="4315700" y="1561375"/>
            <a:ext cx="1462800" cy="7839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34"/>
          <p:cNvSpPr txBox="1"/>
          <p:nvPr/>
        </p:nvSpPr>
        <p:spPr>
          <a:xfrm>
            <a:off x="562200" y="1264950"/>
            <a:ext cx="8124600" cy="2235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s" sz="2200">
                <a:solidFill>
                  <a:schemeClr val="dk1"/>
                </a:solidFill>
                <a:highlight>
                  <a:srgbClr val="FFFFFF"/>
                </a:highlight>
                <a:latin typeface="Roboto Serif ExtraLight"/>
                <a:ea typeface="Roboto Serif ExtraLight"/>
                <a:cs typeface="Roboto Serif ExtraLight"/>
                <a:sym typeface="Roboto Serif ExtraLight"/>
              </a:rPr>
              <a:t>Motivations:</a:t>
            </a:r>
            <a:endParaRPr sz="2200">
              <a:solidFill>
                <a:schemeClr val="dk1"/>
              </a:solidFill>
              <a:highlight>
                <a:srgbClr val="FFFFFF"/>
              </a:highlight>
              <a:latin typeface="Roboto Serif ExtraLight"/>
              <a:ea typeface="Roboto Serif ExtraLight"/>
              <a:cs typeface="Roboto Serif ExtraLight"/>
              <a:sym typeface="Roboto Serif ExtraLight"/>
            </a:endParaRPr>
          </a:p>
          <a:p>
            <a:pPr indent="-368300" lvl="0" marL="457200" rtl="0" algn="l">
              <a:lnSpc>
                <a:spcPct val="115000"/>
              </a:lnSpc>
              <a:spcBef>
                <a:spcPts val="1200"/>
              </a:spcBef>
              <a:spcAft>
                <a:spcPts val="0"/>
              </a:spcAft>
              <a:buClr>
                <a:schemeClr val="dk1"/>
              </a:buClr>
              <a:buSzPts val="2200"/>
              <a:buFont typeface="Roboto Serif ExtraLight"/>
              <a:buChar char="●"/>
            </a:pPr>
            <a:r>
              <a:rPr lang="es" sz="2200">
                <a:solidFill>
                  <a:schemeClr val="dk1"/>
                </a:solidFill>
                <a:highlight>
                  <a:srgbClr val="FFFFFF"/>
                </a:highlight>
                <a:latin typeface="Roboto Serif ExtraLight"/>
                <a:ea typeface="Roboto Serif ExtraLight"/>
                <a:cs typeface="Roboto Serif ExtraLight"/>
                <a:sym typeface="Roboto Serif ExtraLight"/>
              </a:rPr>
              <a:t>Open up applications in low-resource languages, therefore making AI dialogue systems more inclusive.</a:t>
            </a:r>
            <a:endParaRPr sz="2200">
              <a:solidFill>
                <a:schemeClr val="dk1"/>
              </a:solidFill>
              <a:highlight>
                <a:srgbClr val="FFFFFF"/>
              </a:highlight>
              <a:latin typeface="Roboto Serif ExtraLight"/>
              <a:ea typeface="Roboto Serif ExtraLight"/>
              <a:cs typeface="Roboto Serif ExtraLight"/>
              <a:sym typeface="Roboto Serif ExtraLight"/>
            </a:endParaRPr>
          </a:p>
          <a:p>
            <a:pPr indent="-368300" lvl="0" marL="457200" rtl="0" algn="l">
              <a:lnSpc>
                <a:spcPct val="115000"/>
              </a:lnSpc>
              <a:spcBef>
                <a:spcPts val="0"/>
              </a:spcBef>
              <a:spcAft>
                <a:spcPts val="0"/>
              </a:spcAft>
              <a:buClr>
                <a:schemeClr val="dk1"/>
              </a:buClr>
              <a:buSzPts val="2200"/>
              <a:buFont typeface="Roboto Serif ExtraLight"/>
              <a:buChar char="●"/>
            </a:pPr>
            <a:r>
              <a:rPr lang="es" sz="2200">
                <a:solidFill>
                  <a:schemeClr val="dk1"/>
                </a:solidFill>
                <a:highlight>
                  <a:srgbClr val="FFFFFF"/>
                </a:highlight>
                <a:latin typeface="Roboto Serif ExtraLight"/>
                <a:ea typeface="Roboto Serif ExtraLight"/>
                <a:cs typeface="Roboto Serif ExtraLight"/>
                <a:sym typeface="Roboto Serif ExtraLight"/>
              </a:rPr>
              <a:t>Potentially more expressive than text-based systems.</a:t>
            </a:r>
            <a:endParaRPr sz="2200">
              <a:solidFill>
                <a:schemeClr val="dk1"/>
              </a:solidFill>
              <a:highlight>
                <a:srgbClr val="FFFFFF"/>
              </a:highlight>
              <a:latin typeface="Roboto Serif ExtraLight"/>
              <a:ea typeface="Roboto Serif ExtraLight"/>
              <a:cs typeface="Roboto Serif ExtraLight"/>
              <a:sym typeface="Roboto Serif ExtraLight"/>
            </a:endParaRPr>
          </a:p>
          <a:p>
            <a:pPr indent="-368300" lvl="0" marL="457200" rtl="0" algn="l">
              <a:lnSpc>
                <a:spcPct val="115000"/>
              </a:lnSpc>
              <a:spcBef>
                <a:spcPts val="0"/>
              </a:spcBef>
              <a:spcAft>
                <a:spcPts val="0"/>
              </a:spcAft>
              <a:buClr>
                <a:schemeClr val="dk1"/>
              </a:buClr>
              <a:buSzPts val="2200"/>
              <a:buFont typeface="Roboto Serif ExtraLight"/>
              <a:buChar char="●"/>
            </a:pPr>
            <a:r>
              <a:rPr lang="es" sz="2200">
                <a:solidFill>
                  <a:schemeClr val="dk1"/>
                </a:solidFill>
                <a:highlight>
                  <a:srgbClr val="FFFFFF"/>
                </a:highlight>
                <a:latin typeface="Roboto Serif ExtraLight"/>
                <a:ea typeface="Roboto Serif ExtraLight"/>
                <a:cs typeface="Roboto Serif ExtraLight"/>
                <a:sym typeface="Roboto Serif ExtraLight"/>
              </a:rPr>
              <a:t>Could provide hints on human language acquisition. </a:t>
            </a:r>
            <a:endParaRPr sz="2200">
              <a:solidFill>
                <a:schemeClr val="dk1"/>
              </a:solidFill>
              <a:highlight>
                <a:srgbClr val="FFFFFF"/>
              </a:highlight>
              <a:latin typeface="Roboto Serif ExtraLight"/>
              <a:ea typeface="Roboto Serif ExtraLight"/>
              <a:cs typeface="Roboto Serif ExtraLight"/>
              <a:sym typeface="Roboto Serif ExtraLight"/>
            </a:endParaRPr>
          </a:p>
        </p:txBody>
      </p:sp>
      <p:sp>
        <p:nvSpPr>
          <p:cNvPr id="243" name="Google Shape;243;p34"/>
          <p:cNvSpPr txBox="1"/>
          <p:nvPr>
            <p:ph type="title"/>
          </p:nvPr>
        </p:nvSpPr>
        <p:spPr>
          <a:xfrm>
            <a:off x="457200" y="205978"/>
            <a:ext cx="8229600" cy="857400"/>
          </a:xfrm>
          <a:prstGeom prst="rect">
            <a:avLst/>
          </a:prstGeom>
          <a:noFill/>
          <a:ln>
            <a:noFill/>
          </a:ln>
        </p:spPr>
        <p:txBody>
          <a:bodyPr anchorCtr="0" anchor="ctr" bIns="34275" lIns="68575" spcFirstLastPara="1" rIns="68575" wrap="square" tIns="34275">
            <a:noAutofit/>
          </a:bodyPr>
          <a:lstStyle/>
          <a:p>
            <a:pPr indent="0" lvl="0" marL="0" rtl="0" algn="ctr">
              <a:spcBef>
                <a:spcPts val="0"/>
              </a:spcBef>
              <a:spcAft>
                <a:spcPts val="0"/>
              </a:spcAft>
              <a:buClr>
                <a:schemeClr val="dk1"/>
              </a:buClr>
              <a:buSzPts val="3300"/>
              <a:buFont typeface="Calibri"/>
              <a:buNone/>
            </a:pPr>
            <a:r>
              <a:rPr lang="es" sz="2700">
                <a:latin typeface="Roboto Serif Light"/>
                <a:ea typeface="Roboto Serif Light"/>
                <a:cs typeface="Roboto Serif Light"/>
                <a:sym typeface="Roboto Serif Light"/>
              </a:rPr>
              <a:t>Background: Zero Resource Speech Challenge</a:t>
            </a:r>
            <a:endParaRPr sz="2620">
              <a:latin typeface="Roboto Serif"/>
              <a:ea typeface="Roboto Serif"/>
              <a:cs typeface="Roboto Serif"/>
              <a:sym typeface="Roboto Serif"/>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35"/>
          <p:cNvSpPr txBox="1"/>
          <p:nvPr>
            <p:ph type="title"/>
          </p:nvPr>
        </p:nvSpPr>
        <p:spPr>
          <a:xfrm>
            <a:off x="311700" y="2164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990"/>
              <a:buFont typeface="Arial"/>
              <a:buNone/>
            </a:pPr>
            <a:r>
              <a:rPr lang="es" sz="2720">
                <a:latin typeface="Roboto Serif Light"/>
                <a:ea typeface="Roboto Serif Light"/>
                <a:cs typeface="Roboto Serif Light"/>
                <a:sym typeface="Roboto Serif Light"/>
              </a:rPr>
              <a:t>Speech Language Models (SLMs)</a:t>
            </a:r>
            <a:endParaRPr sz="2720">
              <a:latin typeface="Roboto Serif Light"/>
              <a:ea typeface="Roboto Serif Light"/>
              <a:cs typeface="Roboto Serif Light"/>
              <a:sym typeface="Roboto Serif Light"/>
            </a:endParaRPr>
          </a:p>
          <a:p>
            <a:pPr indent="0" lvl="0" marL="0" rtl="0" algn="ctr">
              <a:spcBef>
                <a:spcPts val="0"/>
              </a:spcBef>
              <a:spcAft>
                <a:spcPts val="0"/>
              </a:spcAft>
              <a:buSzPts val="990"/>
              <a:buNone/>
            </a:pPr>
            <a:r>
              <a:t/>
            </a:r>
            <a:endParaRPr sz="2720">
              <a:latin typeface="Roboto Serif Light"/>
              <a:ea typeface="Roboto Serif Light"/>
              <a:cs typeface="Roboto Serif Light"/>
              <a:sym typeface="Roboto Serif Light"/>
            </a:endParaRPr>
          </a:p>
        </p:txBody>
      </p:sp>
      <p:pic>
        <p:nvPicPr>
          <p:cNvPr id="249" name="Google Shape;249;p35"/>
          <p:cNvPicPr preferRelativeResize="0"/>
          <p:nvPr/>
        </p:nvPicPr>
        <p:blipFill rotWithShape="1">
          <a:blip r:embed="rId3">
            <a:alphaModFix/>
          </a:blip>
          <a:srcRect b="0" l="0" r="0" t="1283"/>
          <a:stretch/>
        </p:blipFill>
        <p:spPr>
          <a:xfrm>
            <a:off x="152400" y="1190625"/>
            <a:ext cx="8839200" cy="1576625"/>
          </a:xfrm>
          <a:prstGeom prst="rect">
            <a:avLst/>
          </a:prstGeom>
          <a:noFill/>
          <a:ln>
            <a:noFill/>
          </a:ln>
        </p:spPr>
      </p:pic>
      <p:sp>
        <p:nvSpPr>
          <p:cNvPr id="250" name="Google Shape;250;p35"/>
          <p:cNvSpPr txBox="1"/>
          <p:nvPr/>
        </p:nvSpPr>
        <p:spPr>
          <a:xfrm>
            <a:off x="562200" y="2865150"/>
            <a:ext cx="8124600" cy="1610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s" sz="2200">
                <a:solidFill>
                  <a:schemeClr val="dk1"/>
                </a:solidFill>
                <a:highlight>
                  <a:srgbClr val="FFFFFF"/>
                </a:highlight>
                <a:latin typeface="Roboto Serif ExtraLight"/>
                <a:ea typeface="Roboto Serif ExtraLight"/>
                <a:cs typeface="Roboto Serif ExtraLight"/>
                <a:sym typeface="Roboto Serif ExtraLight"/>
              </a:rPr>
              <a:t>Demo: </a:t>
            </a:r>
            <a:endParaRPr sz="2200">
              <a:solidFill>
                <a:schemeClr val="dk1"/>
              </a:solidFill>
              <a:highlight>
                <a:srgbClr val="FFFFFF"/>
              </a:highlight>
              <a:latin typeface="Roboto Serif ExtraLight"/>
              <a:ea typeface="Roboto Serif ExtraLight"/>
              <a:cs typeface="Roboto Serif ExtraLight"/>
              <a:sym typeface="Roboto Serif ExtraLight"/>
            </a:endParaRPr>
          </a:p>
          <a:p>
            <a:pPr indent="0" lvl="0" marL="0" rtl="0" algn="l">
              <a:lnSpc>
                <a:spcPct val="115000"/>
              </a:lnSpc>
              <a:spcBef>
                <a:spcPts val="1200"/>
              </a:spcBef>
              <a:spcAft>
                <a:spcPts val="0"/>
              </a:spcAft>
              <a:buNone/>
            </a:pPr>
            <a:r>
              <a:rPr lang="es" sz="2200">
                <a:solidFill>
                  <a:schemeClr val="dk1"/>
                </a:solidFill>
                <a:highlight>
                  <a:srgbClr val="FFFFFF"/>
                </a:highlight>
                <a:latin typeface="Roboto Serif ExtraLight"/>
                <a:ea typeface="Roboto Serif ExtraLight"/>
                <a:cs typeface="Roboto Serif ExtraLight"/>
                <a:sym typeface="Roboto Serif ExtraLight"/>
              </a:rPr>
              <a:t>Prompts =</a:t>
            </a:r>
            <a:endParaRPr sz="2200">
              <a:solidFill>
                <a:schemeClr val="dk1"/>
              </a:solidFill>
              <a:highlight>
                <a:srgbClr val="FFFFFF"/>
              </a:highlight>
              <a:latin typeface="Roboto Serif ExtraLight"/>
              <a:ea typeface="Roboto Serif ExtraLight"/>
              <a:cs typeface="Roboto Serif ExtraLight"/>
              <a:sym typeface="Roboto Serif ExtraLight"/>
            </a:endParaRPr>
          </a:p>
          <a:p>
            <a:pPr indent="0" lvl="0" marL="0" rtl="0" algn="l">
              <a:lnSpc>
                <a:spcPct val="115000"/>
              </a:lnSpc>
              <a:spcBef>
                <a:spcPts val="1200"/>
              </a:spcBef>
              <a:spcAft>
                <a:spcPts val="1200"/>
              </a:spcAft>
              <a:buNone/>
            </a:pPr>
            <a:r>
              <a:rPr lang="es" sz="2200">
                <a:solidFill>
                  <a:schemeClr val="dk1"/>
                </a:solidFill>
                <a:highlight>
                  <a:srgbClr val="FFFFFF"/>
                </a:highlight>
                <a:latin typeface="Roboto Serif ExtraLight"/>
                <a:ea typeface="Roboto Serif ExtraLight"/>
                <a:cs typeface="Roboto Serif ExtraLight"/>
                <a:sym typeface="Roboto Serif ExtraLight"/>
              </a:rPr>
              <a:t>Prompts + completions = </a:t>
            </a:r>
            <a:endParaRPr sz="2200">
              <a:solidFill>
                <a:schemeClr val="dk1"/>
              </a:solidFill>
              <a:highlight>
                <a:srgbClr val="FFFFFF"/>
              </a:highlight>
              <a:latin typeface="Roboto Serif ExtraLight"/>
              <a:ea typeface="Roboto Serif ExtraLight"/>
              <a:cs typeface="Roboto Serif ExtraLight"/>
              <a:sym typeface="Roboto Serif ExtraLight"/>
            </a:endParaRPr>
          </a:p>
        </p:txBody>
      </p:sp>
      <p:pic>
        <p:nvPicPr>
          <p:cNvPr id="251" name="Google Shape;251;p35" title="prompt2.wav">
            <a:hlinkClick r:id="rId4"/>
          </p:cNvPr>
          <p:cNvPicPr preferRelativeResize="0"/>
          <p:nvPr/>
        </p:nvPicPr>
        <p:blipFill>
          <a:blip r:embed="rId5">
            <a:alphaModFix/>
          </a:blip>
          <a:stretch>
            <a:fillRect/>
          </a:stretch>
        </p:blipFill>
        <p:spPr>
          <a:xfrm>
            <a:off x="2071475" y="3474750"/>
            <a:ext cx="457200" cy="457200"/>
          </a:xfrm>
          <a:prstGeom prst="rect">
            <a:avLst/>
          </a:prstGeom>
          <a:noFill/>
          <a:ln>
            <a:noFill/>
          </a:ln>
        </p:spPr>
      </p:pic>
      <p:pic>
        <p:nvPicPr>
          <p:cNvPr id="252" name="Google Shape;252;p35" title="gen2.wav">
            <a:hlinkClick r:id="rId6"/>
          </p:cNvPr>
          <p:cNvPicPr preferRelativeResize="0"/>
          <p:nvPr/>
        </p:nvPicPr>
        <p:blipFill>
          <a:blip r:embed="rId5">
            <a:alphaModFix/>
          </a:blip>
          <a:stretch>
            <a:fillRect/>
          </a:stretch>
        </p:blipFill>
        <p:spPr>
          <a:xfrm>
            <a:off x="4285125" y="3972000"/>
            <a:ext cx="457200" cy="457200"/>
          </a:xfrm>
          <a:prstGeom prst="rect">
            <a:avLst/>
          </a:prstGeom>
          <a:noFill/>
          <a:ln>
            <a:noFill/>
          </a:ln>
        </p:spPr>
      </p:pic>
      <p:pic>
        <p:nvPicPr>
          <p:cNvPr id="253" name="Google Shape;253;p35" title="prompt3.wav">
            <a:hlinkClick r:id="rId7"/>
          </p:cNvPr>
          <p:cNvPicPr preferRelativeResize="0"/>
          <p:nvPr/>
        </p:nvPicPr>
        <p:blipFill>
          <a:blip r:embed="rId5">
            <a:alphaModFix/>
          </a:blip>
          <a:stretch>
            <a:fillRect/>
          </a:stretch>
        </p:blipFill>
        <p:spPr>
          <a:xfrm>
            <a:off x="3912775" y="3474750"/>
            <a:ext cx="457200" cy="457200"/>
          </a:xfrm>
          <a:prstGeom prst="rect">
            <a:avLst/>
          </a:prstGeom>
          <a:noFill/>
          <a:ln>
            <a:noFill/>
          </a:ln>
        </p:spPr>
      </p:pic>
      <p:pic>
        <p:nvPicPr>
          <p:cNvPr id="254" name="Google Shape;254;p35" title="gen3.wav">
            <a:hlinkClick r:id="rId8"/>
          </p:cNvPr>
          <p:cNvPicPr preferRelativeResize="0"/>
          <p:nvPr/>
        </p:nvPicPr>
        <p:blipFill>
          <a:blip r:embed="rId5">
            <a:alphaModFix/>
          </a:blip>
          <a:stretch>
            <a:fillRect/>
          </a:stretch>
        </p:blipFill>
        <p:spPr>
          <a:xfrm>
            <a:off x="6091175" y="3972000"/>
            <a:ext cx="457200" cy="457200"/>
          </a:xfrm>
          <a:prstGeom prst="rect">
            <a:avLst/>
          </a:prstGeom>
          <a:noFill/>
          <a:ln>
            <a:noFill/>
          </a:ln>
        </p:spPr>
      </p:pic>
    </p:spTree>
  </p:cSld>
  <p:clrMapOvr>
    <a:masterClrMapping/>
  </p:clrMapOvr>
  <p:transition spd="med">
    <p:fade/>
  </p:transition>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36"/>
          <p:cNvSpPr txBox="1"/>
          <p:nvPr>
            <p:ph type="title"/>
          </p:nvPr>
        </p:nvSpPr>
        <p:spPr>
          <a:xfrm>
            <a:off x="311700" y="2164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990"/>
              <a:buFont typeface="Arial"/>
              <a:buNone/>
            </a:pPr>
            <a:r>
              <a:rPr lang="es" sz="2720">
                <a:latin typeface="Roboto Serif Light"/>
                <a:ea typeface="Roboto Serif Light"/>
                <a:cs typeface="Roboto Serif Light"/>
                <a:sym typeface="Roboto Serif Light"/>
              </a:rPr>
              <a:t>Our research on SLMs and how you can play with it/contribute to it</a:t>
            </a:r>
            <a:endParaRPr sz="2720">
              <a:latin typeface="Roboto Serif Light"/>
              <a:ea typeface="Roboto Serif Light"/>
              <a:cs typeface="Roboto Serif Light"/>
              <a:sym typeface="Roboto Serif Light"/>
            </a:endParaRPr>
          </a:p>
          <a:p>
            <a:pPr indent="0" lvl="0" marL="0" rtl="0" algn="ctr">
              <a:spcBef>
                <a:spcPts val="0"/>
              </a:spcBef>
              <a:spcAft>
                <a:spcPts val="0"/>
              </a:spcAft>
              <a:buSzPts val="990"/>
              <a:buNone/>
            </a:pPr>
            <a:r>
              <a:t/>
            </a:r>
            <a:endParaRPr sz="2720">
              <a:latin typeface="Roboto Serif Light"/>
              <a:ea typeface="Roboto Serif Light"/>
              <a:cs typeface="Roboto Serif Light"/>
              <a:sym typeface="Roboto Serif Light"/>
            </a:endParaRPr>
          </a:p>
        </p:txBody>
      </p:sp>
      <p:sp>
        <p:nvSpPr>
          <p:cNvPr id="260" name="Google Shape;260;p36"/>
          <p:cNvSpPr txBox="1"/>
          <p:nvPr/>
        </p:nvSpPr>
        <p:spPr>
          <a:xfrm>
            <a:off x="553550" y="1547025"/>
            <a:ext cx="8124600" cy="3455700"/>
          </a:xfrm>
          <a:prstGeom prst="rect">
            <a:avLst/>
          </a:prstGeom>
          <a:noFill/>
          <a:ln>
            <a:noFill/>
          </a:ln>
        </p:spPr>
        <p:txBody>
          <a:bodyPr anchorCtr="0" anchor="t" bIns="91425" lIns="91425" spcFirstLastPara="1" rIns="91425" wrap="square" tIns="91425">
            <a:spAutoFit/>
          </a:bodyPr>
          <a:lstStyle/>
          <a:p>
            <a:pPr indent="-336550" lvl="0" marL="457200" rtl="0" algn="l">
              <a:lnSpc>
                <a:spcPct val="115000"/>
              </a:lnSpc>
              <a:spcBef>
                <a:spcPts val="0"/>
              </a:spcBef>
              <a:spcAft>
                <a:spcPts val="0"/>
              </a:spcAft>
              <a:buClr>
                <a:schemeClr val="dk1"/>
              </a:buClr>
              <a:buSzPts val="1700"/>
              <a:buFont typeface="Roboto Serif ExtraLight"/>
              <a:buAutoNum type="arabicPeriod"/>
            </a:pPr>
            <a:r>
              <a:rPr lang="es" sz="1700">
                <a:solidFill>
                  <a:schemeClr val="dk1"/>
                </a:solidFill>
                <a:highlight>
                  <a:srgbClr val="FFFFFF"/>
                </a:highlight>
                <a:latin typeface="Roboto Serif ExtraLight"/>
                <a:ea typeface="Roboto Serif ExtraLight"/>
                <a:cs typeface="Roboto Serif ExtraLight"/>
                <a:sym typeface="Roboto Serif ExtraLight"/>
              </a:rPr>
              <a:t>[To be published] </a:t>
            </a:r>
            <a:r>
              <a:rPr lang="es" sz="1700">
                <a:solidFill>
                  <a:schemeClr val="dk1"/>
                </a:solidFill>
                <a:highlight>
                  <a:srgbClr val="FFFFFF"/>
                </a:highlight>
                <a:latin typeface="Roboto Serif ExtraLight"/>
                <a:ea typeface="Roboto Serif ExtraLight"/>
                <a:cs typeface="Roboto Serif ExtraLight"/>
                <a:sym typeface="Roboto Serif ExtraLight"/>
              </a:rPr>
              <a:t>We  built an open source version of Google’s </a:t>
            </a:r>
            <a:r>
              <a:rPr lang="es" sz="1700" u="sng">
                <a:solidFill>
                  <a:schemeClr val="hlink"/>
                </a:solidFill>
                <a:highlight>
                  <a:srgbClr val="FFFFFF"/>
                </a:highlight>
                <a:latin typeface="Roboto Serif ExtraLight"/>
                <a:ea typeface="Roboto Serif ExtraLight"/>
                <a:cs typeface="Roboto Serif ExtraLight"/>
                <a:sym typeface="Roboto Serif ExtraLight"/>
                <a:hlinkClick r:id="rId3"/>
              </a:rPr>
              <a:t>AudioLM</a:t>
            </a:r>
            <a:r>
              <a:rPr lang="es" sz="1700">
                <a:solidFill>
                  <a:schemeClr val="dk1"/>
                </a:solidFill>
                <a:highlight>
                  <a:srgbClr val="FFFFFF"/>
                </a:highlight>
                <a:latin typeface="Roboto Serif ExtraLight"/>
                <a:ea typeface="Roboto Serif ExtraLight"/>
                <a:cs typeface="Roboto Serif ExtraLight"/>
                <a:sym typeface="Roboto Serif ExtraLight"/>
              </a:rPr>
              <a:t> (top SLM to date), and have evaluated its linguistic performance (think </a:t>
            </a:r>
            <a:r>
              <a:rPr lang="es" sz="1700">
                <a:solidFill>
                  <a:schemeClr val="dk1"/>
                </a:solidFill>
                <a:highlight>
                  <a:srgbClr val="FFFFFF"/>
                </a:highlight>
                <a:latin typeface="Roboto Serif ExtraLight"/>
                <a:ea typeface="Roboto Serif ExtraLight"/>
                <a:cs typeface="Roboto Serif ExtraLight"/>
                <a:sym typeface="Roboto Serif ExtraLight"/>
              </a:rPr>
              <a:t>of</a:t>
            </a:r>
            <a:r>
              <a:rPr lang="es" sz="1700">
                <a:solidFill>
                  <a:schemeClr val="dk1"/>
                </a:solidFill>
                <a:highlight>
                  <a:srgbClr val="FFFFFF"/>
                </a:highlight>
                <a:latin typeface="Roboto Serif ExtraLight"/>
                <a:ea typeface="Roboto Serif ExtraLight"/>
                <a:cs typeface="Roboto Serif ExtraLight"/>
                <a:sym typeface="Roboto Serif ExtraLight"/>
              </a:rPr>
              <a:t> the English proficiency evals of the DL4Sequences lab). Things you could do:</a:t>
            </a:r>
            <a:endParaRPr sz="1700">
              <a:solidFill>
                <a:schemeClr val="dk1"/>
              </a:solidFill>
              <a:highlight>
                <a:srgbClr val="FFFFFF"/>
              </a:highlight>
              <a:latin typeface="Roboto Serif ExtraLight"/>
              <a:ea typeface="Roboto Serif ExtraLight"/>
              <a:cs typeface="Roboto Serif ExtraLight"/>
              <a:sym typeface="Roboto Serif ExtraLight"/>
            </a:endParaRPr>
          </a:p>
          <a:p>
            <a:pPr indent="-336550" lvl="1" marL="914400" rtl="0" algn="l">
              <a:lnSpc>
                <a:spcPct val="115000"/>
              </a:lnSpc>
              <a:spcBef>
                <a:spcPts val="0"/>
              </a:spcBef>
              <a:spcAft>
                <a:spcPts val="0"/>
              </a:spcAft>
              <a:buClr>
                <a:schemeClr val="dk1"/>
              </a:buClr>
              <a:buSzPts val="1700"/>
              <a:buFont typeface="Roboto Serif ExtraLight"/>
              <a:buAutoNum type="alphaLcPeriod"/>
            </a:pPr>
            <a:r>
              <a:rPr lang="es" sz="1700">
                <a:solidFill>
                  <a:schemeClr val="dk1"/>
                </a:solidFill>
                <a:highlight>
                  <a:srgbClr val="FFFFFF"/>
                </a:highlight>
                <a:latin typeface="Roboto Serif ExtraLight"/>
                <a:ea typeface="Roboto Serif ExtraLight"/>
                <a:cs typeface="Roboto Serif ExtraLight"/>
                <a:sym typeface="Roboto Serif ExtraLight"/>
              </a:rPr>
              <a:t>Evaluate other speech tokenizers in our framework.</a:t>
            </a:r>
            <a:endParaRPr sz="1700">
              <a:solidFill>
                <a:schemeClr val="dk1"/>
              </a:solidFill>
              <a:highlight>
                <a:srgbClr val="FFFFFF"/>
              </a:highlight>
              <a:latin typeface="Roboto Serif ExtraLight"/>
              <a:ea typeface="Roboto Serif ExtraLight"/>
              <a:cs typeface="Roboto Serif ExtraLight"/>
              <a:sym typeface="Roboto Serif ExtraLight"/>
            </a:endParaRPr>
          </a:p>
          <a:p>
            <a:pPr indent="-336550" lvl="1" marL="914400" rtl="0" algn="l">
              <a:lnSpc>
                <a:spcPct val="115000"/>
              </a:lnSpc>
              <a:spcBef>
                <a:spcPts val="0"/>
              </a:spcBef>
              <a:spcAft>
                <a:spcPts val="0"/>
              </a:spcAft>
              <a:buClr>
                <a:schemeClr val="dk1"/>
              </a:buClr>
              <a:buSzPts val="1700"/>
              <a:buFont typeface="Roboto Serif ExtraLight"/>
              <a:buAutoNum type="alphaLcPeriod"/>
            </a:pPr>
            <a:r>
              <a:rPr lang="es" sz="1700">
                <a:solidFill>
                  <a:schemeClr val="dk1"/>
                </a:solidFill>
                <a:highlight>
                  <a:srgbClr val="FFFFFF"/>
                </a:highlight>
                <a:latin typeface="Roboto Serif ExtraLight"/>
                <a:ea typeface="Roboto Serif ExtraLight"/>
                <a:cs typeface="Roboto Serif ExtraLight"/>
                <a:sym typeface="Roboto Serif ExtraLight"/>
              </a:rPr>
              <a:t>Implement additional evaluations that measure the quality of the generated speech at the acoustic level (E.g. how accurately can a speech recognition system understand our generated speech? How accurately can a classifier tell apart real from generated speech?).</a:t>
            </a:r>
            <a:endParaRPr sz="1700">
              <a:solidFill>
                <a:schemeClr val="dk1"/>
              </a:solidFill>
              <a:highlight>
                <a:srgbClr val="FFFFFF"/>
              </a:highlight>
              <a:latin typeface="Roboto Serif ExtraLight"/>
              <a:ea typeface="Roboto Serif ExtraLight"/>
              <a:cs typeface="Roboto Serif ExtraLight"/>
              <a:sym typeface="Roboto Serif ExtraLight"/>
            </a:endParaRPr>
          </a:p>
          <a:p>
            <a:pPr indent="-336550" lvl="1" marL="914400" rtl="0" algn="l">
              <a:lnSpc>
                <a:spcPct val="115000"/>
              </a:lnSpc>
              <a:spcBef>
                <a:spcPts val="0"/>
              </a:spcBef>
              <a:spcAft>
                <a:spcPts val="0"/>
              </a:spcAft>
              <a:buClr>
                <a:schemeClr val="dk1"/>
              </a:buClr>
              <a:buSzPts val="1700"/>
              <a:buFont typeface="Roboto Serif ExtraLight"/>
              <a:buAutoNum type="alphaLcPeriod"/>
            </a:pPr>
            <a:r>
              <a:rPr lang="es" sz="1700">
                <a:solidFill>
                  <a:schemeClr val="dk1"/>
                </a:solidFill>
                <a:highlight>
                  <a:srgbClr val="FFFFFF"/>
                </a:highlight>
                <a:latin typeface="Roboto Serif ExtraLight"/>
                <a:ea typeface="Roboto Serif ExtraLight"/>
                <a:cs typeface="Roboto Serif ExtraLight"/>
                <a:sym typeface="Roboto Serif ExtraLight"/>
              </a:rPr>
              <a:t>Apply</a:t>
            </a:r>
            <a:r>
              <a:rPr lang="es" sz="1700">
                <a:solidFill>
                  <a:schemeClr val="dk1"/>
                </a:solidFill>
                <a:highlight>
                  <a:srgbClr val="FFFFFF"/>
                </a:highlight>
                <a:latin typeface="Roboto Serif ExtraLight"/>
                <a:ea typeface="Roboto Serif ExtraLight"/>
                <a:cs typeface="Roboto Serif ExtraLight"/>
                <a:sym typeface="Roboto Serif ExtraLight"/>
              </a:rPr>
              <a:t> our implementation to music instead of speech.</a:t>
            </a:r>
            <a:endParaRPr sz="1700">
              <a:solidFill>
                <a:schemeClr val="dk1"/>
              </a:solidFill>
              <a:highlight>
                <a:srgbClr val="FFFFFF"/>
              </a:highlight>
              <a:latin typeface="Roboto Serif ExtraLight"/>
              <a:ea typeface="Roboto Serif ExtraLight"/>
              <a:cs typeface="Roboto Serif ExtraLight"/>
              <a:sym typeface="Roboto Serif ExtraLight"/>
            </a:endParaRPr>
          </a:p>
        </p:txBody>
      </p:sp>
    </p:spTree>
  </p:cSld>
  <p:clrMapOvr>
    <a:masterClrMapping/>
  </p:clrMapOvr>
  <p:transition spd="med">
    <p:fade/>
  </p:transition>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37"/>
          <p:cNvSpPr/>
          <p:nvPr/>
        </p:nvSpPr>
        <p:spPr>
          <a:xfrm>
            <a:off x="4315700" y="1561375"/>
            <a:ext cx="1462800" cy="7839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37"/>
          <p:cNvSpPr txBox="1"/>
          <p:nvPr>
            <p:ph type="title"/>
          </p:nvPr>
        </p:nvSpPr>
        <p:spPr>
          <a:xfrm>
            <a:off x="457200" y="205978"/>
            <a:ext cx="8229600" cy="857400"/>
          </a:xfrm>
          <a:prstGeom prst="rect">
            <a:avLst/>
          </a:prstGeom>
          <a:noFill/>
          <a:ln>
            <a:noFill/>
          </a:ln>
        </p:spPr>
        <p:txBody>
          <a:bodyPr anchorCtr="0" anchor="ctr" bIns="34275" lIns="68575" spcFirstLastPara="1" rIns="68575" wrap="square" tIns="34275">
            <a:noAutofit/>
          </a:bodyPr>
          <a:lstStyle/>
          <a:p>
            <a:pPr indent="0" lvl="0" marL="0" rtl="0" algn="ctr">
              <a:spcBef>
                <a:spcPts val="0"/>
              </a:spcBef>
              <a:spcAft>
                <a:spcPts val="0"/>
              </a:spcAft>
              <a:buClr>
                <a:schemeClr val="dk1"/>
              </a:buClr>
              <a:buSzPts val="3300"/>
              <a:buFont typeface="Calibri"/>
              <a:buNone/>
            </a:pPr>
            <a:r>
              <a:rPr lang="es" sz="2700">
                <a:latin typeface="Roboto Serif Light"/>
                <a:ea typeface="Roboto Serif Light"/>
                <a:cs typeface="Roboto Serif Light"/>
                <a:sym typeface="Roboto Serif Light"/>
              </a:rPr>
              <a:t>Background Pt. 2: Scaling laws for SLMs</a:t>
            </a:r>
            <a:endParaRPr sz="2620">
              <a:latin typeface="Roboto Serif"/>
              <a:ea typeface="Roboto Serif"/>
              <a:cs typeface="Roboto Serif"/>
              <a:sym typeface="Roboto Serif"/>
            </a:endParaRPr>
          </a:p>
        </p:txBody>
      </p:sp>
      <p:sp>
        <p:nvSpPr>
          <p:cNvPr id="267" name="Google Shape;267;p37"/>
          <p:cNvSpPr txBox="1"/>
          <p:nvPr>
            <p:ph type="title"/>
          </p:nvPr>
        </p:nvSpPr>
        <p:spPr>
          <a:xfrm>
            <a:off x="933900" y="2230600"/>
            <a:ext cx="7276200" cy="5727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Clr>
                <a:schemeClr val="dk1"/>
              </a:buClr>
              <a:buSzPts val="990"/>
              <a:buFont typeface="Arial"/>
              <a:buNone/>
            </a:pPr>
            <a:r>
              <a:rPr lang="es" sz="2720">
                <a:latin typeface="Roboto Serif Light"/>
                <a:ea typeface="Roboto Serif Light"/>
                <a:cs typeface="Roboto Serif Light"/>
                <a:sym typeface="Roboto Serif Light"/>
              </a:rPr>
              <a:t>Following two slides on scaling laws taken from </a:t>
            </a:r>
            <a:r>
              <a:rPr lang="es" sz="2720" u="sng">
                <a:solidFill>
                  <a:schemeClr val="hlink"/>
                </a:solidFill>
                <a:latin typeface="Roboto Serif Light"/>
                <a:ea typeface="Roboto Serif Light"/>
                <a:cs typeface="Roboto Serif Light"/>
                <a:sym typeface="Roboto Serif Light"/>
                <a:hlinkClick r:id="rId3"/>
              </a:rPr>
              <a:t>Jason Wei’s slides</a:t>
            </a:r>
            <a:endParaRPr sz="2720">
              <a:latin typeface="Roboto Serif Light"/>
              <a:ea typeface="Roboto Serif Light"/>
              <a:cs typeface="Roboto Serif Light"/>
              <a:sym typeface="Roboto Serif Light"/>
            </a:endParaRPr>
          </a:p>
          <a:p>
            <a:pPr indent="0" lvl="0" marL="0" rtl="0" algn="ctr">
              <a:spcBef>
                <a:spcPts val="0"/>
              </a:spcBef>
              <a:spcAft>
                <a:spcPts val="0"/>
              </a:spcAft>
              <a:buSzPts val="990"/>
              <a:buNone/>
            </a:pPr>
            <a:r>
              <a:t/>
            </a:r>
            <a:endParaRPr sz="2720">
              <a:latin typeface="Roboto Serif Light"/>
              <a:ea typeface="Roboto Serif Light"/>
              <a:cs typeface="Roboto Serif Light"/>
              <a:sym typeface="Roboto Serif Light"/>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3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latin typeface="Google Sans Text"/>
                <a:ea typeface="Google Sans Text"/>
                <a:cs typeface="Google Sans Text"/>
                <a:sym typeface="Google Sans Text"/>
              </a:rPr>
              <a:t>Scaling laws</a:t>
            </a:r>
            <a:endParaRPr>
              <a:latin typeface="Google Sans Text"/>
              <a:ea typeface="Google Sans Text"/>
              <a:cs typeface="Google Sans Text"/>
              <a:sym typeface="Google Sans Text"/>
            </a:endParaRPr>
          </a:p>
        </p:txBody>
      </p:sp>
      <p:pic>
        <p:nvPicPr>
          <p:cNvPr id="273" name="Google Shape;273;p38"/>
          <p:cNvPicPr preferRelativeResize="0"/>
          <p:nvPr/>
        </p:nvPicPr>
        <p:blipFill rotWithShape="1">
          <a:blip r:embed="rId3">
            <a:alphaModFix/>
          </a:blip>
          <a:srcRect b="0" l="0" r="63480" t="0"/>
          <a:stretch/>
        </p:blipFill>
        <p:spPr>
          <a:xfrm>
            <a:off x="1806625" y="1165800"/>
            <a:ext cx="2765374" cy="2390952"/>
          </a:xfrm>
          <a:prstGeom prst="rect">
            <a:avLst/>
          </a:prstGeom>
          <a:noFill/>
          <a:ln>
            <a:noFill/>
          </a:ln>
        </p:spPr>
      </p:pic>
      <p:pic>
        <p:nvPicPr>
          <p:cNvPr id="274" name="Google Shape;274;p38"/>
          <p:cNvPicPr preferRelativeResize="0"/>
          <p:nvPr/>
        </p:nvPicPr>
        <p:blipFill rotWithShape="1">
          <a:blip r:embed="rId3">
            <a:alphaModFix/>
          </a:blip>
          <a:srcRect b="0" l="36423" r="31740" t="0"/>
          <a:stretch/>
        </p:blipFill>
        <p:spPr>
          <a:xfrm>
            <a:off x="498750" y="1199625"/>
            <a:ext cx="1202915" cy="1181457"/>
          </a:xfrm>
          <a:prstGeom prst="rect">
            <a:avLst/>
          </a:prstGeom>
          <a:noFill/>
          <a:ln>
            <a:noFill/>
          </a:ln>
        </p:spPr>
      </p:pic>
      <p:pic>
        <p:nvPicPr>
          <p:cNvPr id="275" name="Google Shape;275;p38"/>
          <p:cNvPicPr preferRelativeResize="0"/>
          <p:nvPr/>
        </p:nvPicPr>
        <p:blipFill rotWithShape="1">
          <a:blip r:embed="rId3">
            <a:alphaModFix/>
          </a:blip>
          <a:srcRect b="0" l="68164" r="0" t="0"/>
          <a:stretch/>
        </p:blipFill>
        <p:spPr>
          <a:xfrm>
            <a:off x="469275" y="2346383"/>
            <a:ext cx="1261874" cy="1239367"/>
          </a:xfrm>
          <a:prstGeom prst="rect">
            <a:avLst/>
          </a:prstGeom>
          <a:noFill/>
          <a:ln>
            <a:noFill/>
          </a:ln>
        </p:spPr>
      </p:pic>
      <p:sp>
        <p:nvSpPr>
          <p:cNvPr id="276" name="Google Shape;276;p38"/>
          <p:cNvSpPr txBox="1"/>
          <p:nvPr>
            <p:ph type="title"/>
          </p:nvPr>
        </p:nvSpPr>
        <p:spPr>
          <a:xfrm>
            <a:off x="5062350" y="1277775"/>
            <a:ext cx="2357100" cy="1918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s" sz="1500" u="sng">
                <a:solidFill>
                  <a:schemeClr val="hlink"/>
                </a:solidFill>
                <a:latin typeface="Google Sans Text"/>
                <a:ea typeface="Google Sans Text"/>
                <a:cs typeface="Google Sans Text"/>
                <a:sym typeface="Google Sans Text"/>
                <a:hlinkClick r:id="rId4"/>
              </a:rPr>
              <a:t>Kaplan et al., 2020</a:t>
            </a:r>
            <a:r>
              <a:rPr lang="es" sz="1500">
                <a:latin typeface="Google Sans Text"/>
                <a:ea typeface="Google Sans Text"/>
                <a:cs typeface="Google Sans Text"/>
                <a:sym typeface="Google Sans Text"/>
              </a:rPr>
              <a:t>: </a:t>
            </a:r>
            <a:r>
              <a:rPr i="1" lang="es" sz="1500">
                <a:latin typeface="Google Sans Text"/>
                <a:ea typeface="Google Sans Text"/>
                <a:cs typeface="Google Sans Text"/>
                <a:sym typeface="Google Sans Text"/>
              </a:rPr>
              <a:t>Language modeling performance improves smoothly as we increase the model size, dataset size, and amount of compute for training.</a:t>
            </a:r>
            <a:endParaRPr i="1" sz="1500">
              <a:latin typeface="Google Sans Text"/>
              <a:ea typeface="Google Sans Text"/>
              <a:cs typeface="Google Sans Text"/>
              <a:sym typeface="Google Sans Text"/>
            </a:endParaRPr>
          </a:p>
        </p:txBody>
      </p:sp>
      <p:sp>
        <p:nvSpPr>
          <p:cNvPr id="277" name="Google Shape;277;p38"/>
          <p:cNvSpPr txBox="1"/>
          <p:nvPr>
            <p:ph type="title"/>
          </p:nvPr>
        </p:nvSpPr>
        <p:spPr>
          <a:xfrm>
            <a:off x="7419450" y="1500838"/>
            <a:ext cx="1426500" cy="65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s" sz="700">
                <a:solidFill>
                  <a:schemeClr val="dk2"/>
                </a:solidFill>
                <a:latin typeface="Google Sans Text"/>
                <a:ea typeface="Google Sans Text"/>
                <a:cs typeface="Google Sans Text"/>
                <a:sym typeface="Google Sans Text"/>
              </a:rPr>
              <a:t>Note 1: “Within reasonable limits, performance depends very weakly on architectural hyperparameters such as depth and width.”</a:t>
            </a:r>
            <a:endParaRPr sz="700">
              <a:solidFill>
                <a:schemeClr val="dk2"/>
              </a:solidFill>
              <a:latin typeface="Google Sans Text"/>
              <a:ea typeface="Google Sans Text"/>
              <a:cs typeface="Google Sans Text"/>
              <a:sym typeface="Google Sans Text"/>
            </a:endParaRPr>
          </a:p>
        </p:txBody>
      </p:sp>
      <p:sp>
        <p:nvSpPr>
          <p:cNvPr id="278" name="Google Shape;278;p38"/>
          <p:cNvSpPr txBox="1"/>
          <p:nvPr>
            <p:ph type="title"/>
          </p:nvPr>
        </p:nvSpPr>
        <p:spPr>
          <a:xfrm>
            <a:off x="5062350" y="3195975"/>
            <a:ext cx="2675700" cy="65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s" sz="1100">
                <a:latin typeface="Google Sans Text"/>
                <a:ea typeface="Google Sans Text"/>
                <a:cs typeface="Google Sans Text"/>
                <a:sym typeface="Google Sans Text"/>
              </a:rPr>
              <a:t>Jason’s rephrase: You should expect to get a better language model if you scale up model size, dataset size, and amount of compute.</a:t>
            </a:r>
            <a:endParaRPr sz="1100">
              <a:latin typeface="Google Sans Text"/>
              <a:ea typeface="Google Sans Text"/>
              <a:cs typeface="Google Sans Text"/>
              <a:sym typeface="Google Sans Text"/>
            </a:endParaRPr>
          </a:p>
        </p:txBody>
      </p:sp>
      <p:sp>
        <p:nvSpPr>
          <p:cNvPr id="279" name="Google Shape;279;p38"/>
          <p:cNvSpPr txBox="1"/>
          <p:nvPr/>
        </p:nvSpPr>
        <p:spPr>
          <a:xfrm>
            <a:off x="6378625" y="4507500"/>
            <a:ext cx="27654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800" u="sng">
                <a:solidFill>
                  <a:schemeClr val="dk1"/>
                </a:solidFill>
                <a:latin typeface="Google Sans"/>
                <a:ea typeface="Google Sans"/>
                <a:cs typeface="Google Sans"/>
                <a:sym typeface="Google Sans"/>
              </a:rPr>
              <a:t>Suggested further reading: </a:t>
            </a:r>
            <a:endParaRPr sz="800" u="sng">
              <a:solidFill>
                <a:schemeClr val="dk1"/>
              </a:solidFill>
              <a:latin typeface="Google Sans"/>
              <a:ea typeface="Google Sans"/>
              <a:cs typeface="Google Sans"/>
              <a:sym typeface="Google Sans"/>
            </a:endParaRPr>
          </a:p>
          <a:p>
            <a:pPr indent="0" lvl="0" marL="0" rtl="0" algn="l">
              <a:spcBef>
                <a:spcPts val="0"/>
              </a:spcBef>
              <a:spcAft>
                <a:spcPts val="0"/>
              </a:spcAft>
              <a:buNone/>
            </a:pPr>
            <a:r>
              <a:rPr lang="es" sz="800" u="sng">
                <a:solidFill>
                  <a:schemeClr val="hlink"/>
                </a:solidFill>
                <a:latin typeface="Google Sans"/>
                <a:ea typeface="Google Sans"/>
                <a:cs typeface="Google Sans"/>
                <a:sym typeface="Google Sans"/>
                <a:hlinkClick r:id="rId5"/>
              </a:rPr>
              <a:t>Scaling laws for neural language models (2020).</a:t>
            </a:r>
            <a:endParaRPr sz="800">
              <a:solidFill>
                <a:schemeClr val="dk1"/>
              </a:solidFill>
              <a:latin typeface="Google Sans"/>
              <a:ea typeface="Google Sans"/>
              <a:cs typeface="Google Sans"/>
              <a:sym typeface="Google Sans"/>
            </a:endParaRPr>
          </a:p>
          <a:p>
            <a:pPr indent="0" lvl="0" marL="0" rtl="0" algn="l">
              <a:spcBef>
                <a:spcPts val="0"/>
              </a:spcBef>
              <a:spcAft>
                <a:spcPts val="0"/>
              </a:spcAft>
              <a:buNone/>
            </a:pPr>
            <a:r>
              <a:rPr lang="es" sz="800" u="sng">
                <a:solidFill>
                  <a:schemeClr val="hlink"/>
                </a:solidFill>
                <a:latin typeface="Google Sans"/>
                <a:ea typeface="Google Sans"/>
                <a:cs typeface="Google Sans"/>
                <a:sym typeface="Google Sans"/>
                <a:hlinkClick r:id="rId6"/>
              </a:rPr>
              <a:t>Training compute-optimal large language models (2022).</a:t>
            </a:r>
            <a:endParaRPr sz="800">
              <a:solidFill>
                <a:schemeClr val="dk1"/>
              </a:solidFill>
              <a:latin typeface="Google Sans"/>
              <a:ea typeface="Google Sans"/>
              <a:cs typeface="Google Sans"/>
              <a:sym typeface="Google Sans"/>
            </a:endParaRPr>
          </a:p>
        </p:txBody>
      </p:sp>
      <p:sp>
        <p:nvSpPr>
          <p:cNvPr id="280" name="Google Shape;280;p38"/>
          <p:cNvSpPr/>
          <p:nvPr/>
        </p:nvSpPr>
        <p:spPr>
          <a:xfrm rot="5400000">
            <a:off x="3571750" y="1602775"/>
            <a:ext cx="240900" cy="592800"/>
          </a:xfrm>
          <a:prstGeom prst="leftBrace">
            <a:avLst>
              <a:gd fmla="val 50000" name="adj1"/>
              <a:gd fmla="val 50000" name="adj2"/>
            </a:avLst>
          </a:prstGeom>
          <a:noFill/>
          <a:ln cap="flat" cmpd="sng" w="28575">
            <a:solidFill>
              <a:srgbClr val="34A85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38"/>
          <p:cNvSpPr/>
          <p:nvPr/>
        </p:nvSpPr>
        <p:spPr>
          <a:xfrm rot="10800000">
            <a:off x="3985175" y="2003975"/>
            <a:ext cx="139800" cy="377100"/>
          </a:xfrm>
          <a:prstGeom prst="leftBrace">
            <a:avLst>
              <a:gd fmla="val 50000" name="adj1"/>
              <a:gd fmla="val 50000" name="adj2"/>
            </a:avLst>
          </a:prstGeom>
          <a:noFill/>
          <a:ln cap="flat" cmpd="sng" w="28575">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38"/>
          <p:cNvSpPr txBox="1"/>
          <p:nvPr>
            <p:ph type="title"/>
          </p:nvPr>
        </p:nvSpPr>
        <p:spPr>
          <a:xfrm>
            <a:off x="3226300" y="1401625"/>
            <a:ext cx="931800" cy="377100"/>
          </a:xfrm>
          <a:prstGeom prst="rect">
            <a:avLst/>
          </a:prstGeom>
          <a:solidFill>
            <a:schemeClr val="lt2"/>
          </a:solidFill>
          <a:ln cap="flat" cmpd="sng" w="19050">
            <a:solidFill>
              <a:srgbClr val="34A853"/>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SzPts val="990"/>
              <a:buNone/>
            </a:pPr>
            <a:r>
              <a:rPr b="1" lang="es" sz="700">
                <a:solidFill>
                  <a:srgbClr val="38761D"/>
                </a:solidFill>
                <a:latin typeface="Google Sans Text"/>
                <a:ea typeface="Google Sans Text"/>
                <a:cs typeface="Google Sans Text"/>
                <a:sym typeface="Google Sans Text"/>
              </a:rPr>
              <a:t>A lot of compute </a:t>
            </a:r>
            <a:endParaRPr b="1" sz="700">
              <a:solidFill>
                <a:srgbClr val="38761D"/>
              </a:solidFill>
              <a:latin typeface="Google Sans Text"/>
              <a:ea typeface="Google Sans Text"/>
              <a:cs typeface="Google Sans Text"/>
              <a:sym typeface="Google Sans Text"/>
            </a:endParaRPr>
          </a:p>
          <a:p>
            <a:pPr indent="0" lvl="0" marL="0" rtl="0" algn="ctr">
              <a:spcBef>
                <a:spcPts val="0"/>
              </a:spcBef>
              <a:spcAft>
                <a:spcPts val="0"/>
              </a:spcAft>
              <a:buSzPts val="990"/>
              <a:buNone/>
            </a:pPr>
            <a:r>
              <a:rPr b="1" lang="es" sz="700">
                <a:solidFill>
                  <a:srgbClr val="38761D"/>
                </a:solidFill>
                <a:latin typeface="Google Sans Text"/>
                <a:ea typeface="Google Sans Text"/>
                <a:cs typeface="Google Sans Text"/>
                <a:sym typeface="Google Sans Text"/>
              </a:rPr>
              <a:t>(log scale!)</a:t>
            </a:r>
            <a:endParaRPr b="1" sz="700">
              <a:solidFill>
                <a:srgbClr val="38761D"/>
              </a:solidFill>
              <a:latin typeface="Google Sans Text"/>
              <a:ea typeface="Google Sans Text"/>
              <a:cs typeface="Google Sans Text"/>
              <a:sym typeface="Google Sans Text"/>
            </a:endParaRPr>
          </a:p>
        </p:txBody>
      </p:sp>
      <p:sp>
        <p:nvSpPr>
          <p:cNvPr id="283" name="Google Shape;283;p38"/>
          <p:cNvSpPr txBox="1"/>
          <p:nvPr>
            <p:ph type="title"/>
          </p:nvPr>
        </p:nvSpPr>
        <p:spPr>
          <a:xfrm>
            <a:off x="4142763" y="1958675"/>
            <a:ext cx="749400" cy="467700"/>
          </a:xfrm>
          <a:prstGeom prst="rect">
            <a:avLst/>
          </a:prstGeom>
          <a:solidFill>
            <a:schemeClr val="lt2"/>
          </a:solidFill>
          <a:ln cap="flat" cmpd="sng" w="19050">
            <a:solidFill>
              <a:srgbClr val="FF00FF"/>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SzPts val="990"/>
              <a:buNone/>
            </a:pPr>
            <a:r>
              <a:rPr b="1" lang="es" sz="700">
                <a:solidFill>
                  <a:srgbClr val="FF00FF"/>
                </a:solidFill>
                <a:latin typeface="Google Sans Text"/>
                <a:ea typeface="Google Sans Text"/>
                <a:cs typeface="Google Sans Text"/>
                <a:sym typeface="Google Sans Text"/>
              </a:rPr>
              <a:t>What does 1 better loss look like?</a:t>
            </a:r>
            <a:endParaRPr b="1" sz="700">
              <a:solidFill>
                <a:srgbClr val="FF00FF"/>
              </a:solidFill>
              <a:latin typeface="Google Sans Text"/>
              <a:ea typeface="Google Sans Text"/>
              <a:cs typeface="Google Sans Text"/>
              <a:sym typeface="Google Sans Text"/>
            </a:endParaRPr>
          </a:p>
        </p:txBody>
      </p:sp>
      <p:sp>
        <p:nvSpPr>
          <p:cNvPr id="284" name="Google Shape;284;p38"/>
          <p:cNvSpPr txBox="1"/>
          <p:nvPr/>
        </p:nvSpPr>
        <p:spPr>
          <a:xfrm>
            <a:off x="545250" y="3634950"/>
            <a:ext cx="2200800" cy="292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700" u="sng">
                <a:solidFill>
                  <a:schemeClr val="hlink"/>
                </a:solidFill>
                <a:latin typeface="Google Sans"/>
                <a:ea typeface="Google Sans"/>
                <a:cs typeface="Google Sans"/>
                <a:sym typeface="Google Sans"/>
                <a:hlinkClick r:id="rId7"/>
              </a:rPr>
              <a:t>Scaling laws for neural language models (2020).</a:t>
            </a:r>
            <a:endParaRPr sz="700">
              <a:solidFill>
                <a:schemeClr val="dk1"/>
              </a:solidFill>
              <a:latin typeface="Google Sans"/>
              <a:ea typeface="Google Sans"/>
              <a:cs typeface="Google Sans"/>
              <a:sym typeface="Google Sans"/>
            </a:endParaRPr>
          </a:p>
        </p:txBody>
      </p:sp>
      <p:sp>
        <p:nvSpPr>
          <p:cNvPr id="285" name="Google Shape;285;p38"/>
          <p:cNvSpPr txBox="1"/>
          <p:nvPr>
            <p:ph type="title"/>
          </p:nvPr>
        </p:nvSpPr>
        <p:spPr>
          <a:xfrm>
            <a:off x="7419450" y="2244888"/>
            <a:ext cx="1426500" cy="65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s" sz="700">
                <a:solidFill>
                  <a:schemeClr val="dk2"/>
                </a:solidFill>
                <a:latin typeface="Google Sans Text"/>
                <a:ea typeface="Google Sans Text"/>
                <a:cs typeface="Google Sans Text"/>
                <a:sym typeface="Google Sans Text"/>
              </a:rPr>
              <a:t>Note 2: By the way, data is unlabeled (self-supervised) data from the internet (e.g., common crawl).</a:t>
            </a:r>
            <a:endParaRPr sz="700">
              <a:solidFill>
                <a:schemeClr val="dk2"/>
              </a:solidFill>
              <a:latin typeface="Google Sans Text"/>
              <a:ea typeface="Google Sans Text"/>
              <a:cs typeface="Google Sans Text"/>
              <a:sym typeface="Google Sans Tex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6"/>
                                        </p:tgtEl>
                                        <p:attrNameLst>
                                          <p:attrName>style.visibility</p:attrName>
                                        </p:attrNameLst>
                                      </p:cBhvr>
                                      <p:to>
                                        <p:strVal val="visible"/>
                                      </p:to>
                                    </p:set>
                                    <p:animEffect filter="fade" transition="in">
                                      <p:cBhvr>
                                        <p:cTn dur="1000"/>
                                        <p:tgtEl>
                                          <p:spTgt spid="27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7"/>
                                        </p:tgtEl>
                                        <p:attrNameLst>
                                          <p:attrName>style.visibility</p:attrName>
                                        </p:attrNameLst>
                                      </p:cBhvr>
                                      <p:to>
                                        <p:strVal val="visible"/>
                                      </p:to>
                                    </p:set>
                                    <p:animEffect filter="fade" transition="in">
                                      <p:cBhvr>
                                        <p:cTn dur="1000"/>
                                        <p:tgtEl>
                                          <p:spTgt spid="27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5"/>
                                        </p:tgtEl>
                                        <p:attrNameLst>
                                          <p:attrName>style.visibility</p:attrName>
                                        </p:attrNameLst>
                                      </p:cBhvr>
                                      <p:to>
                                        <p:strVal val="visible"/>
                                      </p:to>
                                    </p:set>
                                    <p:animEffect filter="fade" transition="in">
                                      <p:cBhvr>
                                        <p:cTn dur="1000"/>
                                        <p:tgtEl>
                                          <p:spTgt spid="28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8"/>
                                        </p:tgtEl>
                                        <p:attrNameLst>
                                          <p:attrName>style.visibility</p:attrName>
                                        </p:attrNameLst>
                                      </p:cBhvr>
                                      <p:to>
                                        <p:strVal val="visible"/>
                                      </p:to>
                                    </p:set>
                                    <p:animEffect filter="fade" transition="in">
                                      <p:cBhvr>
                                        <p:cTn dur="1000"/>
                                        <p:tgtEl>
                                          <p:spTgt spid="27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2"/>
                                        </p:tgtEl>
                                        <p:attrNameLst>
                                          <p:attrName>style.visibility</p:attrName>
                                        </p:attrNameLst>
                                      </p:cBhvr>
                                      <p:to>
                                        <p:strVal val="visible"/>
                                      </p:to>
                                    </p:set>
                                    <p:animEffect filter="fade" transition="in">
                                      <p:cBhvr>
                                        <p:cTn dur="1000"/>
                                        <p:tgtEl>
                                          <p:spTgt spid="282"/>
                                        </p:tgtEl>
                                      </p:cBhvr>
                                    </p:animEffect>
                                  </p:childTnLst>
                                </p:cTn>
                              </p:par>
                              <p:par>
                                <p:cTn fill="hold" nodeType="withEffect" presetClass="entr" presetID="10" presetSubtype="0">
                                  <p:stCondLst>
                                    <p:cond delay="0"/>
                                  </p:stCondLst>
                                  <p:childTnLst>
                                    <p:set>
                                      <p:cBhvr>
                                        <p:cTn dur="1" fill="hold">
                                          <p:stCondLst>
                                            <p:cond delay="0"/>
                                          </p:stCondLst>
                                        </p:cTn>
                                        <p:tgtEl>
                                          <p:spTgt spid="280"/>
                                        </p:tgtEl>
                                        <p:attrNameLst>
                                          <p:attrName>style.visibility</p:attrName>
                                        </p:attrNameLst>
                                      </p:cBhvr>
                                      <p:to>
                                        <p:strVal val="visible"/>
                                      </p:to>
                                    </p:set>
                                    <p:animEffect filter="fade" transition="in">
                                      <p:cBhvr>
                                        <p:cTn dur="1000"/>
                                        <p:tgtEl>
                                          <p:spTgt spid="28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3"/>
                                        </p:tgtEl>
                                        <p:attrNameLst>
                                          <p:attrName>style.visibility</p:attrName>
                                        </p:attrNameLst>
                                      </p:cBhvr>
                                      <p:to>
                                        <p:strVal val="visible"/>
                                      </p:to>
                                    </p:set>
                                    <p:animEffect filter="fade" transition="in">
                                      <p:cBhvr>
                                        <p:cTn dur="1000"/>
                                        <p:tgtEl>
                                          <p:spTgt spid="283"/>
                                        </p:tgtEl>
                                      </p:cBhvr>
                                    </p:animEffect>
                                  </p:childTnLst>
                                </p:cTn>
                              </p:par>
                              <p:par>
                                <p:cTn fill="hold" nodeType="withEffect" presetClass="entr" presetID="10" presetSubtype="0">
                                  <p:stCondLst>
                                    <p:cond delay="0"/>
                                  </p:stCondLst>
                                  <p:childTnLst>
                                    <p:set>
                                      <p:cBhvr>
                                        <p:cTn dur="1" fill="hold">
                                          <p:stCondLst>
                                            <p:cond delay="0"/>
                                          </p:stCondLst>
                                        </p:cTn>
                                        <p:tgtEl>
                                          <p:spTgt spid="281"/>
                                        </p:tgtEl>
                                        <p:attrNameLst>
                                          <p:attrName>style.visibility</p:attrName>
                                        </p:attrNameLst>
                                      </p:cBhvr>
                                      <p:to>
                                        <p:strVal val="visible"/>
                                      </p:to>
                                    </p:set>
                                    <p:animEffect filter="fade" transition="in">
                                      <p:cBhvr>
                                        <p:cTn dur="1000"/>
                                        <p:tgtEl>
                                          <p:spTgt spid="28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9"/>
                                        </p:tgtEl>
                                        <p:attrNameLst>
                                          <p:attrName>style.visibility</p:attrName>
                                        </p:attrNameLst>
                                      </p:cBhvr>
                                      <p:to>
                                        <p:strVal val="visible"/>
                                      </p:to>
                                    </p:set>
                                    <p:animEffect filter="fade" transition="in">
                                      <p:cBhvr>
                                        <p:cTn dur="1000"/>
                                        <p:tgtEl>
                                          <p:spTgt spid="27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pic>
        <p:nvPicPr>
          <p:cNvPr id="290" name="Google Shape;290;p39"/>
          <p:cNvPicPr preferRelativeResize="0"/>
          <p:nvPr/>
        </p:nvPicPr>
        <p:blipFill>
          <a:blip r:embed="rId3">
            <a:alphaModFix/>
          </a:blip>
          <a:stretch>
            <a:fillRect/>
          </a:stretch>
        </p:blipFill>
        <p:spPr>
          <a:xfrm>
            <a:off x="465575" y="1175575"/>
            <a:ext cx="4976102" cy="3421049"/>
          </a:xfrm>
          <a:prstGeom prst="rect">
            <a:avLst/>
          </a:prstGeom>
          <a:noFill/>
          <a:ln>
            <a:noFill/>
          </a:ln>
        </p:spPr>
      </p:pic>
      <p:sp>
        <p:nvSpPr>
          <p:cNvPr id="291" name="Google Shape;291;p3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latin typeface="Google Sans Text"/>
                <a:ea typeface="Google Sans Text"/>
                <a:cs typeface="Google Sans Text"/>
                <a:sym typeface="Google Sans Text"/>
              </a:rPr>
              <a:t>Scaling laws: can be very predictable</a:t>
            </a:r>
            <a:endParaRPr>
              <a:latin typeface="Google Sans Text"/>
              <a:ea typeface="Google Sans Text"/>
              <a:cs typeface="Google Sans Text"/>
              <a:sym typeface="Google Sans Text"/>
            </a:endParaRPr>
          </a:p>
        </p:txBody>
      </p:sp>
      <p:sp>
        <p:nvSpPr>
          <p:cNvPr id="292" name="Google Shape;292;p39"/>
          <p:cNvSpPr/>
          <p:nvPr/>
        </p:nvSpPr>
        <p:spPr>
          <a:xfrm rot="5400000">
            <a:off x="4084475" y="2261250"/>
            <a:ext cx="240900" cy="1478100"/>
          </a:xfrm>
          <a:prstGeom prst="leftBrace">
            <a:avLst>
              <a:gd fmla="val 50000" name="adj1"/>
              <a:gd fmla="val 50000" name="adj2"/>
            </a:avLst>
          </a:prstGeom>
          <a:noFill/>
          <a:ln cap="flat" cmpd="sng" w="28575">
            <a:solidFill>
              <a:srgbClr val="34A85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39"/>
          <p:cNvSpPr txBox="1"/>
          <p:nvPr>
            <p:ph type="title"/>
          </p:nvPr>
        </p:nvSpPr>
        <p:spPr>
          <a:xfrm>
            <a:off x="3518900" y="2502750"/>
            <a:ext cx="1386900" cy="377100"/>
          </a:xfrm>
          <a:prstGeom prst="rect">
            <a:avLst/>
          </a:prstGeom>
          <a:solidFill>
            <a:schemeClr val="lt2"/>
          </a:solidFill>
          <a:ln cap="flat" cmpd="sng" w="19050">
            <a:solidFill>
              <a:srgbClr val="34A853"/>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SzPts val="990"/>
              <a:buNone/>
            </a:pPr>
            <a:r>
              <a:rPr b="1" lang="es" sz="700">
                <a:solidFill>
                  <a:srgbClr val="38761D"/>
                </a:solidFill>
                <a:latin typeface="Google Sans Text"/>
                <a:ea typeface="Google Sans Text"/>
                <a:cs typeface="Google Sans Text"/>
                <a:sym typeface="Google Sans Text"/>
              </a:rPr>
              <a:t>Predictable with models of up to 10,000x less compute</a:t>
            </a:r>
            <a:endParaRPr b="1" sz="700">
              <a:solidFill>
                <a:srgbClr val="38761D"/>
              </a:solidFill>
              <a:latin typeface="Google Sans Text"/>
              <a:ea typeface="Google Sans Text"/>
              <a:cs typeface="Google Sans Text"/>
              <a:sym typeface="Google Sans Text"/>
            </a:endParaRPr>
          </a:p>
        </p:txBody>
      </p:sp>
      <p:sp>
        <p:nvSpPr>
          <p:cNvPr id="294" name="Google Shape;294;p39"/>
          <p:cNvSpPr txBox="1"/>
          <p:nvPr/>
        </p:nvSpPr>
        <p:spPr>
          <a:xfrm>
            <a:off x="7220125" y="4507500"/>
            <a:ext cx="19239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800" u="sng">
                <a:solidFill>
                  <a:schemeClr val="dk1"/>
                </a:solidFill>
                <a:latin typeface="Google Sans"/>
                <a:ea typeface="Google Sans"/>
                <a:cs typeface="Google Sans"/>
                <a:sym typeface="Google Sans"/>
              </a:rPr>
              <a:t>Suggested further reading: </a:t>
            </a:r>
            <a:endParaRPr sz="800" u="sng">
              <a:solidFill>
                <a:schemeClr val="dk1"/>
              </a:solidFill>
              <a:latin typeface="Google Sans"/>
              <a:ea typeface="Google Sans"/>
              <a:cs typeface="Google Sans"/>
              <a:sym typeface="Google Sans"/>
            </a:endParaRPr>
          </a:p>
          <a:p>
            <a:pPr indent="0" lvl="0" marL="0" rtl="0" algn="l">
              <a:spcBef>
                <a:spcPts val="0"/>
              </a:spcBef>
              <a:spcAft>
                <a:spcPts val="0"/>
              </a:spcAft>
              <a:buNone/>
            </a:pPr>
            <a:r>
              <a:rPr lang="es" sz="800" u="sng">
                <a:solidFill>
                  <a:schemeClr val="hlink"/>
                </a:solidFill>
                <a:latin typeface="Google Sans"/>
                <a:ea typeface="Google Sans"/>
                <a:cs typeface="Google Sans"/>
                <a:sym typeface="Google Sans"/>
                <a:hlinkClick r:id="rId4"/>
              </a:rPr>
              <a:t>GPT-4 technical report (2023).</a:t>
            </a:r>
            <a:endParaRPr sz="800">
              <a:solidFill>
                <a:schemeClr val="dk1"/>
              </a:solidFill>
              <a:latin typeface="Google Sans"/>
              <a:ea typeface="Google Sans"/>
              <a:cs typeface="Google Sans"/>
              <a:sym typeface="Google Sans"/>
            </a:endParaRPr>
          </a:p>
        </p:txBody>
      </p:sp>
      <p:sp>
        <p:nvSpPr>
          <p:cNvPr id="295" name="Google Shape;295;p39"/>
          <p:cNvSpPr txBox="1"/>
          <p:nvPr/>
        </p:nvSpPr>
        <p:spPr>
          <a:xfrm>
            <a:off x="519600" y="4507500"/>
            <a:ext cx="30000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800" u="sng">
                <a:solidFill>
                  <a:schemeClr val="accent5"/>
                </a:solidFill>
                <a:latin typeface="Google Sans"/>
                <a:ea typeface="Google Sans"/>
                <a:cs typeface="Google Sans"/>
                <a:sym typeface="Google Sans"/>
                <a:hlinkClick r:id="rId5">
                  <a:extLst>
                    <a:ext uri="{A12FA001-AC4F-418D-AE19-62706E023703}">
                      <ahyp:hlinkClr val="tx"/>
                    </a:ext>
                  </a:extLst>
                </a:hlinkClick>
              </a:rPr>
              <a:t>GPT-4 technical report (2023).</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40"/>
          <p:cNvSpPr txBox="1"/>
          <p:nvPr>
            <p:ph type="title"/>
          </p:nvPr>
        </p:nvSpPr>
        <p:spPr>
          <a:xfrm>
            <a:off x="311700" y="2164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990"/>
              <a:buFont typeface="Arial"/>
              <a:buNone/>
            </a:pPr>
            <a:r>
              <a:rPr lang="es" sz="2720">
                <a:latin typeface="Roboto Serif Light"/>
                <a:ea typeface="Roboto Serif Light"/>
                <a:cs typeface="Roboto Serif Light"/>
                <a:sym typeface="Roboto Serif Light"/>
              </a:rPr>
              <a:t>Our research on scaling laws for SLMs and how you can play with it/contribute to it</a:t>
            </a:r>
            <a:endParaRPr sz="2720">
              <a:latin typeface="Roboto Serif Light"/>
              <a:ea typeface="Roboto Serif Light"/>
              <a:cs typeface="Roboto Serif Light"/>
              <a:sym typeface="Roboto Serif Light"/>
            </a:endParaRPr>
          </a:p>
          <a:p>
            <a:pPr indent="0" lvl="0" marL="0" rtl="0" algn="ctr">
              <a:spcBef>
                <a:spcPts val="0"/>
              </a:spcBef>
              <a:spcAft>
                <a:spcPts val="0"/>
              </a:spcAft>
              <a:buSzPts val="990"/>
              <a:buNone/>
            </a:pPr>
            <a:r>
              <a:t/>
            </a:r>
            <a:endParaRPr sz="2720">
              <a:latin typeface="Roboto Serif Light"/>
              <a:ea typeface="Roboto Serif Light"/>
              <a:cs typeface="Roboto Serif Light"/>
              <a:sym typeface="Roboto Serif Light"/>
            </a:endParaRPr>
          </a:p>
        </p:txBody>
      </p:sp>
      <p:sp>
        <p:nvSpPr>
          <p:cNvPr id="301" name="Google Shape;301;p40"/>
          <p:cNvSpPr txBox="1"/>
          <p:nvPr/>
        </p:nvSpPr>
        <p:spPr>
          <a:xfrm>
            <a:off x="553550" y="1547025"/>
            <a:ext cx="8124600" cy="747300"/>
          </a:xfrm>
          <a:prstGeom prst="rect">
            <a:avLst/>
          </a:prstGeom>
          <a:noFill/>
          <a:ln>
            <a:noFill/>
          </a:ln>
        </p:spPr>
        <p:txBody>
          <a:bodyPr anchorCtr="0" anchor="t" bIns="91425" lIns="91425" spcFirstLastPara="1" rIns="91425" wrap="square" tIns="91425">
            <a:spAutoFit/>
          </a:bodyPr>
          <a:lstStyle/>
          <a:p>
            <a:pPr indent="-336550" lvl="0" marL="457200" rtl="0" algn="l">
              <a:lnSpc>
                <a:spcPct val="115000"/>
              </a:lnSpc>
              <a:spcBef>
                <a:spcPts val="0"/>
              </a:spcBef>
              <a:spcAft>
                <a:spcPts val="0"/>
              </a:spcAft>
              <a:buClr>
                <a:schemeClr val="dk1"/>
              </a:buClr>
              <a:buSzPts val="1700"/>
              <a:buFont typeface="Roboto Serif ExtraLight"/>
              <a:buAutoNum type="arabicPeriod" startAt="2"/>
            </a:pPr>
            <a:r>
              <a:rPr lang="es" sz="1700">
                <a:solidFill>
                  <a:schemeClr val="dk1"/>
                </a:solidFill>
                <a:highlight>
                  <a:schemeClr val="lt1"/>
                </a:highlight>
                <a:latin typeface="Roboto Serif ExtraLight"/>
                <a:ea typeface="Roboto Serif ExtraLight"/>
                <a:cs typeface="Roboto Serif ExtraLight"/>
                <a:sym typeface="Roboto Serif ExtraLight"/>
              </a:rPr>
              <a:t>[To be published] </a:t>
            </a:r>
            <a:r>
              <a:rPr lang="es" sz="1700">
                <a:solidFill>
                  <a:schemeClr val="dk1"/>
                </a:solidFill>
                <a:highlight>
                  <a:srgbClr val="FFFFFF"/>
                </a:highlight>
                <a:latin typeface="Roboto Serif ExtraLight"/>
                <a:ea typeface="Roboto Serif ExtraLight"/>
                <a:cs typeface="Roboto Serif ExtraLight"/>
                <a:sym typeface="Roboto Serif ExtraLight"/>
              </a:rPr>
              <a:t>We have derived </a:t>
            </a:r>
            <a:r>
              <a:rPr lang="es" sz="1700" u="sng">
                <a:solidFill>
                  <a:schemeClr val="hlink"/>
                </a:solidFill>
                <a:highlight>
                  <a:srgbClr val="FFFFFF"/>
                </a:highlight>
                <a:latin typeface="Roboto Serif ExtraLight"/>
                <a:ea typeface="Roboto Serif ExtraLight"/>
                <a:cs typeface="Roboto Serif ExtraLight"/>
                <a:sym typeface="Roboto Serif ExtraLight"/>
                <a:hlinkClick r:id="rId3"/>
              </a:rPr>
              <a:t>scaling laws</a:t>
            </a:r>
            <a:r>
              <a:rPr lang="es" sz="1700">
                <a:solidFill>
                  <a:schemeClr val="dk1"/>
                </a:solidFill>
                <a:highlight>
                  <a:srgbClr val="FFFFFF"/>
                </a:highlight>
                <a:latin typeface="Roboto Serif ExtraLight"/>
                <a:ea typeface="Roboto Serif ExtraLight"/>
                <a:cs typeface="Roboto Serif ExtraLight"/>
                <a:sym typeface="Roboto Serif ExtraLight"/>
              </a:rPr>
              <a:t> for speech language models: </a:t>
            </a:r>
            <a:endParaRPr sz="1700">
              <a:solidFill>
                <a:schemeClr val="dk1"/>
              </a:solidFill>
              <a:highlight>
                <a:srgbClr val="FFFFFF"/>
              </a:highlight>
              <a:latin typeface="Roboto Serif ExtraLight"/>
              <a:ea typeface="Roboto Serif ExtraLight"/>
              <a:cs typeface="Roboto Serif ExtraLight"/>
              <a:sym typeface="Roboto Serif ExtraLight"/>
            </a:endParaRPr>
          </a:p>
        </p:txBody>
      </p:sp>
      <p:pic>
        <p:nvPicPr>
          <p:cNvPr id="302" name="Google Shape;302;p40"/>
          <p:cNvPicPr preferRelativeResize="0"/>
          <p:nvPr/>
        </p:nvPicPr>
        <p:blipFill rotWithShape="1">
          <a:blip r:embed="rId4">
            <a:alphaModFix/>
          </a:blip>
          <a:srcRect b="0" l="0" r="1787" t="1448"/>
          <a:stretch/>
        </p:blipFill>
        <p:spPr>
          <a:xfrm>
            <a:off x="515475" y="2271925"/>
            <a:ext cx="2994200" cy="2804001"/>
          </a:xfrm>
          <a:prstGeom prst="rect">
            <a:avLst/>
          </a:prstGeom>
          <a:noFill/>
          <a:ln>
            <a:noFill/>
          </a:ln>
        </p:spPr>
      </p:pic>
      <p:pic>
        <p:nvPicPr>
          <p:cNvPr id="303" name="Google Shape;303;p40"/>
          <p:cNvPicPr preferRelativeResize="0"/>
          <p:nvPr/>
        </p:nvPicPr>
        <p:blipFill>
          <a:blip r:embed="rId5">
            <a:alphaModFix/>
          </a:blip>
          <a:stretch>
            <a:fillRect/>
          </a:stretch>
        </p:blipFill>
        <p:spPr>
          <a:xfrm>
            <a:off x="2541525" y="2043322"/>
            <a:ext cx="6446901" cy="983850"/>
          </a:xfrm>
          <a:prstGeom prst="rect">
            <a:avLst/>
          </a:prstGeom>
          <a:noFill/>
          <a:ln>
            <a:noFill/>
          </a:ln>
        </p:spPr>
      </p:pic>
      <p:sp>
        <p:nvSpPr>
          <p:cNvPr id="304" name="Google Shape;304;p40"/>
          <p:cNvSpPr txBox="1"/>
          <p:nvPr/>
        </p:nvSpPr>
        <p:spPr>
          <a:xfrm>
            <a:off x="3509675" y="3103375"/>
            <a:ext cx="5322600" cy="1503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s" sz="1700">
                <a:solidFill>
                  <a:schemeClr val="dk1"/>
                </a:solidFill>
                <a:highlight>
                  <a:schemeClr val="lt1"/>
                </a:highlight>
                <a:latin typeface="Roboto Serif ExtraLight"/>
                <a:ea typeface="Roboto Serif ExtraLight"/>
                <a:cs typeface="Roboto Serif ExtraLight"/>
                <a:sym typeface="Roboto Serif ExtraLight"/>
              </a:rPr>
              <a:t>Things you could do:</a:t>
            </a:r>
            <a:endParaRPr sz="1700">
              <a:solidFill>
                <a:schemeClr val="dk1"/>
              </a:solidFill>
              <a:highlight>
                <a:schemeClr val="lt1"/>
              </a:highlight>
              <a:latin typeface="Roboto Serif ExtraLight"/>
              <a:ea typeface="Roboto Serif ExtraLight"/>
              <a:cs typeface="Roboto Serif ExtraLight"/>
              <a:sym typeface="Roboto Serif ExtraLight"/>
            </a:endParaRPr>
          </a:p>
          <a:p>
            <a:pPr indent="-336550" lvl="0" marL="914400" rtl="0" algn="l">
              <a:lnSpc>
                <a:spcPct val="115000"/>
              </a:lnSpc>
              <a:spcBef>
                <a:spcPts val="1200"/>
              </a:spcBef>
              <a:spcAft>
                <a:spcPts val="0"/>
              </a:spcAft>
              <a:buClr>
                <a:schemeClr val="dk1"/>
              </a:buClr>
              <a:buSzPts val="1700"/>
              <a:buFont typeface="Roboto Serif ExtraLight"/>
              <a:buAutoNum type="alphaLcPeriod"/>
            </a:pPr>
            <a:r>
              <a:rPr lang="es" sz="1700">
                <a:solidFill>
                  <a:schemeClr val="dk1"/>
                </a:solidFill>
                <a:highlight>
                  <a:schemeClr val="lt1"/>
                </a:highlight>
                <a:latin typeface="Roboto Serif ExtraLight"/>
                <a:ea typeface="Roboto Serif ExtraLight"/>
                <a:cs typeface="Roboto Serif ExtraLight"/>
                <a:sym typeface="Roboto Serif ExtraLight"/>
              </a:rPr>
              <a:t>Use our scaling laws to predict in advance the performance of several SLMs with different setups.</a:t>
            </a:r>
            <a:endParaRPr sz="1700">
              <a:solidFill>
                <a:schemeClr val="dk1"/>
              </a:solidFill>
              <a:highlight>
                <a:schemeClr val="lt1"/>
              </a:highlight>
              <a:latin typeface="Roboto Serif ExtraLight"/>
              <a:ea typeface="Roboto Serif ExtraLight"/>
              <a:cs typeface="Roboto Serif ExtraLight"/>
              <a:sym typeface="Roboto Serif ExtraLight"/>
            </a:endParaRPr>
          </a:p>
        </p:txBody>
      </p:sp>
    </p:spTree>
  </p:cSld>
  <p:clrMapOvr>
    <a:masterClrMapping/>
  </p:clrMapOvr>
  <p:transition spd="med">
    <p:fade/>
  </p:transition>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41"/>
          <p:cNvSpPr txBox="1"/>
          <p:nvPr>
            <p:ph type="title"/>
          </p:nvPr>
        </p:nvSpPr>
        <p:spPr>
          <a:xfrm>
            <a:off x="311700" y="2164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990"/>
              <a:buFont typeface="Arial"/>
              <a:buNone/>
            </a:pPr>
            <a:r>
              <a:rPr lang="es" sz="2720">
                <a:latin typeface="Roboto Serif Light"/>
                <a:ea typeface="Roboto Serif Light"/>
                <a:cs typeface="Roboto Serif Light"/>
                <a:sym typeface="Roboto Serif Light"/>
              </a:rPr>
              <a:t>References</a:t>
            </a:r>
            <a:endParaRPr sz="2720">
              <a:latin typeface="Roboto Serif Light"/>
              <a:ea typeface="Roboto Serif Light"/>
              <a:cs typeface="Roboto Serif Light"/>
              <a:sym typeface="Roboto Serif Light"/>
            </a:endParaRPr>
          </a:p>
          <a:p>
            <a:pPr indent="0" lvl="0" marL="0" rtl="0" algn="ctr">
              <a:spcBef>
                <a:spcPts val="0"/>
              </a:spcBef>
              <a:spcAft>
                <a:spcPts val="0"/>
              </a:spcAft>
              <a:buSzPts val="990"/>
              <a:buNone/>
            </a:pPr>
            <a:r>
              <a:t/>
            </a:r>
            <a:endParaRPr sz="2720">
              <a:latin typeface="Roboto Serif Light"/>
              <a:ea typeface="Roboto Serif Light"/>
              <a:cs typeface="Roboto Serif Light"/>
              <a:sym typeface="Roboto Serif Light"/>
            </a:endParaRPr>
          </a:p>
        </p:txBody>
      </p:sp>
      <p:sp>
        <p:nvSpPr>
          <p:cNvPr id="310" name="Google Shape;310;p41"/>
          <p:cNvSpPr txBox="1"/>
          <p:nvPr/>
        </p:nvSpPr>
        <p:spPr>
          <a:xfrm>
            <a:off x="553550" y="1547025"/>
            <a:ext cx="8124600" cy="3193800"/>
          </a:xfrm>
          <a:prstGeom prst="rect">
            <a:avLst/>
          </a:prstGeom>
          <a:noFill/>
          <a:ln>
            <a:noFill/>
          </a:ln>
        </p:spPr>
        <p:txBody>
          <a:bodyPr anchorCtr="0" anchor="t" bIns="91425" lIns="91425" spcFirstLastPara="1" rIns="91425" wrap="square" tIns="91425">
            <a:spAutoFit/>
          </a:bodyPr>
          <a:lstStyle/>
          <a:p>
            <a:pPr indent="-336550" lvl="0" marL="457200" rtl="0" algn="l">
              <a:lnSpc>
                <a:spcPct val="150000"/>
              </a:lnSpc>
              <a:spcBef>
                <a:spcPts val="0"/>
              </a:spcBef>
              <a:spcAft>
                <a:spcPts val="0"/>
              </a:spcAft>
              <a:buClr>
                <a:schemeClr val="dk1"/>
              </a:buClr>
              <a:buSzPts val="1700"/>
              <a:buFont typeface="Roboto Serif ExtraLight"/>
              <a:buAutoNum type="arabicPeriod"/>
            </a:pPr>
            <a:r>
              <a:rPr lang="es" sz="1700" u="sng">
                <a:solidFill>
                  <a:schemeClr val="hlink"/>
                </a:solidFill>
                <a:highlight>
                  <a:srgbClr val="FFFFFF"/>
                </a:highlight>
                <a:latin typeface="Roboto Serif ExtraLight"/>
                <a:ea typeface="Roboto Serif ExtraLight"/>
                <a:cs typeface="Roboto Serif ExtraLight"/>
                <a:sym typeface="Roboto Serif ExtraLight"/>
                <a:hlinkClick r:id="rId3"/>
              </a:rPr>
              <a:t>Generative Spoken Language Modeling from Raw Audio</a:t>
            </a:r>
            <a:r>
              <a:rPr lang="es" sz="1700">
                <a:solidFill>
                  <a:schemeClr val="dk1"/>
                </a:solidFill>
                <a:highlight>
                  <a:srgbClr val="FFFFFF"/>
                </a:highlight>
                <a:latin typeface="Roboto Serif ExtraLight"/>
                <a:ea typeface="Roboto Serif ExtraLight"/>
                <a:cs typeface="Roboto Serif ExtraLight"/>
                <a:sym typeface="Roboto Serif ExtraLight"/>
              </a:rPr>
              <a:t>: </a:t>
            </a:r>
            <a:r>
              <a:rPr lang="es" sz="1700">
                <a:solidFill>
                  <a:schemeClr val="dk1"/>
                </a:solidFill>
                <a:highlight>
                  <a:schemeClr val="lt1"/>
                </a:highlight>
                <a:latin typeface="Roboto Serif ExtraLight"/>
                <a:ea typeface="Roboto Serif ExtraLight"/>
                <a:cs typeface="Roboto Serif ExtraLight"/>
                <a:sym typeface="Roboto Serif ExtraLight"/>
              </a:rPr>
              <a:t>original proposal of Speech Language Models.</a:t>
            </a:r>
            <a:endParaRPr sz="1700">
              <a:solidFill>
                <a:schemeClr val="dk1"/>
              </a:solidFill>
              <a:highlight>
                <a:srgbClr val="FFFFFF"/>
              </a:highlight>
              <a:latin typeface="Roboto Serif ExtraLight"/>
              <a:ea typeface="Roboto Serif ExtraLight"/>
              <a:cs typeface="Roboto Serif ExtraLight"/>
              <a:sym typeface="Roboto Serif ExtraLight"/>
            </a:endParaRPr>
          </a:p>
          <a:p>
            <a:pPr indent="-336550" lvl="0" marL="457200" rtl="0" algn="l">
              <a:lnSpc>
                <a:spcPct val="150000"/>
              </a:lnSpc>
              <a:spcBef>
                <a:spcPts val="0"/>
              </a:spcBef>
              <a:spcAft>
                <a:spcPts val="0"/>
              </a:spcAft>
              <a:buClr>
                <a:schemeClr val="dk1"/>
              </a:buClr>
              <a:buSzPts val="1700"/>
              <a:buFont typeface="Roboto Serif ExtraLight"/>
              <a:buAutoNum type="arabicPeriod"/>
            </a:pPr>
            <a:r>
              <a:rPr lang="es" sz="1700" u="sng">
                <a:solidFill>
                  <a:schemeClr val="hlink"/>
                </a:solidFill>
                <a:highlight>
                  <a:srgbClr val="FFFFFF"/>
                </a:highlight>
                <a:latin typeface="Roboto Serif ExtraLight"/>
                <a:ea typeface="Roboto Serif ExtraLight"/>
                <a:cs typeface="Roboto Serif ExtraLight"/>
                <a:sym typeface="Roboto Serif ExtraLight"/>
                <a:hlinkClick r:id="rId4"/>
              </a:rPr>
              <a:t>AudioLM: a Language Modeling Approach to Audio Generation</a:t>
            </a:r>
            <a:r>
              <a:rPr lang="es" sz="1700">
                <a:solidFill>
                  <a:schemeClr val="dk1"/>
                </a:solidFill>
                <a:highlight>
                  <a:srgbClr val="FFFFFF"/>
                </a:highlight>
                <a:latin typeface="Roboto Serif ExtraLight"/>
                <a:ea typeface="Roboto Serif ExtraLight"/>
                <a:cs typeface="Roboto Serif ExtraLight"/>
                <a:sym typeface="Roboto Serif ExtraLight"/>
              </a:rPr>
              <a:t>: state-of-the-art speech language model (closed source, we have replicated it using open source models).</a:t>
            </a:r>
            <a:endParaRPr sz="1700">
              <a:solidFill>
                <a:schemeClr val="dk1"/>
              </a:solidFill>
              <a:highlight>
                <a:srgbClr val="FFFFFF"/>
              </a:highlight>
              <a:latin typeface="Roboto Serif ExtraLight"/>
              <a:ea typeface="Roboto Serif ExtraLight"/>
              <a:cs typeface="Roboto Serif ExtraLight"/>
              <a:sym typeface="Roboto Serif ExtraLight"/>
            </a:endParaRPr>
          </a:p>
          <a:p>
            <a:pPr indent="-336550" lvl="0" marL="457200" rtl="0" algn="l">
              <a:lnSpc>
                <a:spcPct val="150000"/>
              </a:lnSpc>
              <a:spcBef>
                <a:spcPts val="0"/>
              </a:spcBef>
              <a:spcAft>
                <a:spcPts val="0"/>
              </a:spcAft>
              <a:buClr>
                <a:schemeClr val="dk1"/>
              </a:buClr>
              <a:buSzPts val="1700"/>
              <a:buFont typeface="Roboto Serif ExtraLight"/>
              <a:buAutoNum type="arabicPeriod"/>
            </a:pPr>
            <a:r>
              <a:rPr lang="es" sz="1700" u="sng">
                <a:solidFill>
                  <a:schemeClr val="hlink"/>
                </a:solidFill>
                <a:highlight>
                  <a:srgbClr val="FFFFFF"/>
                </a:highlight>
                <a:latin typeface="Roboto Serif ExtraLight"/>
                <a:ea typeface="Roboto Serif ExtraLight"/>
                <a:cs typeface="Roboto Serif ExtraLight"/>
                <a:sym typeface="Roboto Serif ExtraLight"/>
                <a:hlinkClick r:id="rId5"/>
              </a:rPr>
              <a:t>Training Compute-Optimal Large Language Models</a:t>
            </a:r>
            <a:r>
              <a:rPr lang="es" sz="1700">
                <a:solidFill>
                  <a:schemeClr val="dk1"/>
                </a:solidFill>
                <a:highlight>
                  <a:srgbClr val="FFFFFF"/>
                </a:highlight>
                <a:latin typeface="Roboto Serif ExtraLight"/>
                <a:ea typeface="Roboto Serif ExtraLight"/>
                <a:cs typeface="Roboto Serif ExtraLight"/>
                <a:sym typeface="Roboto Serif ExtraLight"/>
              </a:rPr>
              <a:t> and </a:t>
            </a:r>
            <a:r>
              <a:rPr lang="es" sz="1700" u="sng">
                <a:solidFill>
                  <a:schemeClr val="hlink"/>
                </a:solidFill>
                <a:highlight>
                  <a:srgbClr val="FFFFFF"/>
                </a:highlight>
                <a:latin typeface="Roboto Serif ExtraLight"/>
                <a:ea typeface="Roboto Serif ExtraLight"/>
                <a:cs typeface="Roboto Serif ExtraLight"/>
                <a:sym typeface="Roboto Serif ExtraLight"/>
                <a:hlinkClick r:id="rId6"/>
              </a:rPr>
              <a:t>Scaling Data-Constrained Language Models</a:t>
            </a:r>
            <a:r>
              <a:rPr lang="es" sz="1700">
                <a:solidFill>
                  <a:schemeClr val="dk1"/>
                </a:solidFill>
                <a:highlight>
                  <a:srgbClr val="FFFFFF"/>
                </a:highlight>
                <a:latin typeface="Roboto Serif ExtraLight"/>
                <a:ea typeface="Roboto Serif ExtraLight"/>
                <a:cs typeface="Roboto Serif ExtraLight"/>
                <a:sym typeface="Roboto Serif ExtraLight"/>
              </a:rPr>
              <a:t>: scaling laws of language models (for text. We use a similar model for speech).</a:t>
            </a:r>
            <a:endParaRPr sz="1700">
              <a:solidFill>
                <a:schemeClr val="dk1"/>
              </a:solidFill>
              <a:highlight>
                <a:srgbClr val="FFFFFF"/>
              </a:highlight>
              <a:latin typeface="Roboto Serif ExtraLight"/>
              <a:ea typeface="Roboto Serif ExtraLight"/>
              <a:cs typeface="Roboto Serif ExtraLight"/>
              <a:sym typeface="Roboto Serif ExtraLight"/>
            </a:endParaRPr>
          </a:p>
        </p:txBody>
      </p:sp>
    </p:spTree>
  </p:cSld>
  <p:clrMapOvr>
    <a:masterClrMapping/>
  </p:clrMapOvr>
  <p:transition spd="med">
    <p:fade/>
  </p:transition>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42"/>
          <p:cNvSpPr txBox="1"/>
          <p:nvPr>
            <p:ph type="title"/>
          </p:nvPr>
        </p:nvSpPr>
        <p:spPr>
          <a:xfrm>
            <a:off x="169475" y="242050"/>
            <a:ext cx="8337900" cy="4630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2700">
                <a:latin typeface="Roboto Serif"/>
                <a:ea typeface="Roboto Serif"/>
                <a:cs typeface="Roboto Serif"/>
                <a:sym typeface="Roboto Serif"/>
              </a:rPr>
              <a:t>Project proposal:</a:t>
            </a:r>
            <a:endParaRPr sz="4000">
              <a:latin typeface="Roboto Serif"/>
              <a:ea typeface="Roboto Serif"/>
              <a:cs typeface="Roboto Serif"/>
              <a:sym typeface="Roboto Serif"/>
            </a:endParaRPr>
          </a:p>
          <a:p>
            <a:pPr indent="0" lvl="0" marL="0" rtl="0" algn="ctr">
              <a:lnSpc>
                <a:spcPct val="100000"/>
              </a:lnSpc>
              <a:spcBef>
                <a:spcPts val="0"/>
              </a:spcBef>
              <a:spcAft>
                <a:spcPts val="0"/>
              </a:spcAft>
              <a:buNone/>
            </a:pPr>
            <a:r>
              <a:rPr lang="es" sz="4000">
                <a:latin typeface="Roboto Serif"/>
                <a:ea typeface="Roboto Serif"/>
                <a:cs typeface="Roboto Serif"/>
                <a:sym typeface="Roboto Serif"/>
              </a:rPr>
              <a:t>LLM agents on sequential social dilemmas</a:t>
            </a:r>
            <a:endParaRPr sz="4000">
              <a:latin typeface="Roboto Serif"/>
              <a:ea typeface="Roboto Serif"/>
              <a:cs typeface="Roboto Serif"/>
              <a:sym typeface="Roboto Serif"/>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sp>
        <p:nvSpPr>
          <p:cNvPr id="71" name="Google Shape;71;p16"/>
          <p:cNvSpPr txBox="1"/>
          <p:nvPr>
            <p:ph type="title"/>
          </p:nvPr>
        </p:nvSpPr>
        <p:spPr>
          <a:xfrm>
            <a:off x="169475" y="242050"/>
            <a:ext cx="8337900" cy="46305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s" sz="6000">
                <a:latin typeface="Roboto Serif"/>
                <a:ea typeface="Roboto Serif"/>
                <a:cs typeface="Roboto Serif"/>
                <a:sym typeface="Roboto Serif"/>
              </a:rPr>
              <a:t>Data-driven Machine Perception </a:t>
            </a:r>
            <a:endParaRPr sz="6000">
              <a:latin typeface="Roboto Serif"/>
              <a:ea typeface="Roboto Serif"/>
              <a:cs typeface="Roboto Serif"/>
              <a:sym typeface="Roboto Serif"/>
            </a:endParaRPr>
          </a:p>
        </p:txBody>
      </p:sp>
      <p:sp>
        <p:nvSpPr>
          <p:cNvPr id="72" name="Google Shape;72;p16"/>
          <p:cNvSpPr/>
          <p:nvPr/>
        </p:nvSpPr>
        <p:spPr>
          <a:xfrm flipH="1" rot="-5400000">
            <a:off x="4138650" y="-807925"/>
            <a:ext cx="371700" cy="4940400"/>
          </a:xfrm>
          <a:prstGeom prst="leftBrace">
            <a:avLst>
              <a:gd fmla="val 50000" name="adj1"/>
              <a:gd fmla="val 50000" name="adj2"/>
            </a:avLst>
          </a:prstGeom>
          <a:no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3" name="Google Shape;73;p16"/>
          <p:cNvSpPr txBox="1"/>
          <p:nvPr/>
        </p:nvSpPr>
        <p:spPr>
          <a:xfrm>
            <a:off x="1806700" y="847175"/>
            <a:ext cx="4940400" cy="466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800">
                <a:solidFill>
                  <a:schemeClr val="dk2"/>
                </a:solidFill>
                <a:latin typeface="Roboto Serif"/>
                <a:ea typeface="Roboto Serif"/>
                <a:cs typeface="Roboto Serif"/>
                <a:sym typeface="Roboto Serif"/>
              </a:rPr>
              <a:t>Machine Learning …</a:t>
            </a:r>
            <a:endParaRPr sz="1800">
              <a:solidFill>
                <a:schemeClr val="dk2"/>
              </a:solidFill>
              <a:latin typeface="Roboto Serif"/>
              <a:ea typeface="Roboto Serif"/>
              <a:cs typeface="Roboto Serif"/>
              <a:sym typeface="Roboto Serif"/>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43"/>
          <p:cNvSpPr/>
          <p:nvPr/>
        </p:nvSpPr>
        <p:spPr>
          <a:xfrm>
            <a:off x="4315700" y="1561375"/>
            <a:ext cx="1462800" cy="7839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43"/>
          <p:cNvSpPr txBox="1"/>
          <p:nvPr>
            <p:ph type="title"/>
          </p:nvPr>
        </p:nvSpPr>
        <p:spPr>
          <a:xfrm>
            <a:off x="457200" y="205978"/>
            <a:ext cx="8229600" cy="857400"/>
          </a:xfrm>
          <a:prstGeom prst="rect">
            <a:avLst/>
          </a:prstGeom>
          <a:noFill/>
          <a:ln>
            <a:noFill/>
          </a:ln>
        </p:spPr>
        <p:txBody>
          <a:bodyPr anchorCtr="0" anchor="ctr" bIns="34275" lIns="68575" spcFirstLastPara="1" rIns="68575" wrap="square" tIns="34275">
            <a:noAutofit/>
          </a:bodyPr>
          <a:lstStyle/>
          <a:p>
            <a:pPr indent="0" lvl="0" marL="0" rtl="0" algn="ctr">
              <a:spcBef>
                <a:spcPts val="0"/>
              </a:spcBef>
              <a:spcAft>
                <a:spcPts val="0"/>
              </a:spcAft>
              <a:buClr>
                <a:schemeClr val="dk1"/>
              </a:buClr>
              <a:buSzPts val="3300"/>
              <a:buFont typeface="Calibri"/>
              <a:buNone/>
            </a:pPr>
            <a:r>
              <a:rPr lang="es" sz="2700">
                <a:latin typeface="Roboto Serif Light"/>
                <a:ea typeface="Roboto Serif Light"/>
                <a:cs typeface="Roboto Serif Light"/>
                <a:sym typeface="Roboto Serif Light"/>
              </a:rPr>
              <a:t>Background: LLM agents</a:t>
            </a:r>
            <a:endParaRPr sz="2620">
              <a:latin typeface="Roboto Serif"/>
              <a:ea typeface="Roboto Serif"/>
              <a:cs typeface="Roboto Serif"/>
              <a:sym typeface="Roboto Serif"/>
            </a:endParaRPr>
          </a:p>
        </p:txBody>
      </p:sp>
      <p:sp>
        <p:nvSpPr>
          <p:cNvPr id="322" name="Google Shape;322;p43"/>
          <p:cNvSpPr txBox="1"/>
          <p:nvPr>
            <p:ph idx="1" type="body"/>
          </p:nvPr>
        </p:nvSpPr>
        <p:spPr>
          <a:xfrm>
            <a:off x="1306275" y="1063375"/>
            <a:ext cx="6101400" cy="838200"/>
          </a:xfrm>
          <a:prstGeom prst="rect">
            <a:avLst/>
          </a:prstGeom>
        </p:spPr>
        <p:txBody>
          <a:bodyPr anchorCtr="0" anchor="t" bIns="34275" lIns="68575" spcFirstLastPara="1" rIns="68575" wrap="square" tIns="34275">
            <a:normAutofit/>
          </a:bodyPr>
          <a:lstStyle/>
          <a:p>
            <a:pPr indent="0" lvl="0" marL="0" rtl="0" algn="just">
              <a:spcBef>
                <a:spcPts val="300"/>
              </a:spcBef>
              <a:spcAft>
                <a:spcPts val="1200"/>
              </a:spcAft>
              <a:buNone/>
            </a:pPr>
            <a:r>
              <a:rPr lang="es" sz="1600">
                <a:solidFill>
                  <a:schemeClr val="dk1"/>
                </a:solidFill>
                <a:latin typeface="Roboto Serif Light"/>
                <a:ea typeface="Roboto Serif Light"/>
                <a:cs typeface="Roboto Serif Light"/>
                <a:sym typeface="Roboto Serif Light"/>
              </a:rPr>
              <a:t>Goal-directed LLMs </a:t>
            </a:r>
            <a:r>
              <a:rPr lang="es" sz="1600">
                <a:solidFill>
                  <a:schemeClr val="dk1"/>
                </a:solidFill>
                <a:latin typeface="Roboto Serif Light"/>
                <a:ea typeface="Roboto Serif Light"/>
                <a:cs typeface="Roboto Serif Light"/>
                <a:sym typeface="Roboto Serif Light"/>
              </a:rPr>
              <a:t>capable of</a:t>
            </a:r>
            <a:r>
              <a:rPr lang="es" sz="1600">
                <a:solidFill>
                  <a:schemeClr val="dk1"/>
                </a:solidFill>
                <a:latin typeface="Roboto Serif Light"/>
                <a:ea typeface="Roboto Serif Light"/>
                <a:cs typeface="Roboto Serif Light"/>
                <a:sym typeface="Roboto Serif Light"/>
              </a:rPr>
              <a:t> interacting with the world (virtual or physical) using a perception/action cycle.</a:t>
            </a:r>
            <a:endParaRPr b="1" sz="1600">
              <a:solidFill>
                <a:schemeClr val="dk1"/>
              </a:solidFill>
              <a:latin typeface="Roboto Serif"/>
              <a:ea typeface="Roboto Serif"/>
              <a:cs typeface="Roboto Serif"/>
              <a:sym typeface="Roboto Serif"/>
            </a:endParaRPr>
          </a:p>
        </p:txBody>
      </p:sp>
      <p:pic>
        <p:nvPicPr>
          <p:cNvPr id="323" name="Google Shape;323;p43"/>
          <p:cNvPicPr preferRelativeResize="0"/>
          <p:nvPr/>
        </p:nvPicPr>
        <p:blipFill>
          <a:blip r:embed="rId3">
            <a:alphaModFix/>
          </a:blip>
          <a:stretch>
            <a:fillRect/>
          </a:stretch>
        </p:blipFill>
        <p:spPr>
          <a:xfrm>
            <a:off x="5061575" y="2071250"/>
            <a:ext cx="3521326" cy="2415275"/>
          </a:xfrm>
          <a:prstGeom prst="rect">
            <a:avLst/>
          </a:prstGeom>
          <a:noFill/>
          <a:ln>
            <a:noFill/>
          </a:ln>
        </p:spPr>
      </p:pic>
      <p:pic>
        <p:nvPicPr>
          <p:cNvPr id="324" name="Google Shape;324;p43"/>
          <p:cNvPicPr preferRelativeResize="0"/>
          <p:nvPr/>
        </p:nvPicPr>
        <p:blipFill>
          <a:blip r:embed="rId4">
            <a:alphaModFix/>
          </a:blip>
          <a:stretch>
            <a:fillRect/>
          </a:stretch>
        </p:blipFill>
        <p:spPr>
          <a:xfrm>
            <a:off x="186975" y="2345275"/>
            <a:ext cx="4830749" cy="18819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pic>
        <p:nvPicPr>
          <p:cNvPr id="329" name="Google Shape;329;p44"/>
          <p:cNvPicPr preferRelativeResize="0"/>
          <p:nvPr/>
        </p:nvPicPr>
        <p:blipFill>
          <a:blip r:embed="rId3">
            <a:alphaModFix/>
          </a:blip>
          <a:stretch>
            <a:fillRect/>
          </a:stretch>
        </p:blipFill>
        <p:spPr>
          <a:xfrm>
            <a:off x="807713" y="1233053"/>
            <a:ext cx="7528586" cy="3775321"/>
          </a:xfrm>
          <a:prstGeom prst="rect">
            <a:avLst/>
          </a:prstGeom>
          <a:noFill/>
          <a:ln>
            <a:noFill/>
          </a:ln>
        </p:spPr>
      </p:pic>
      <p:sp>
        <p:nvSpPr>
          <p:cNvPr id="330" name="Google Shape;330;p44"/>
          <p:cNvSpPr txBox="1"/>
          <p:nvPr>
            <p:ph type="title"/>
          </p:nvPr>
        </p:nvSpPr>
        <p:spPr>
          <a:xfrm>
            <a:off x="457200" y="205978"/>
            <a:ext cx="8229600" cy="857400"/>
          </a:xfrm>
          <a:prstGeom prst="rect">
            <a:avLst/>
          </a:prstGeom>
          <a:noFill/>
          <a:ln>
            <a:noFill/>
          </a:ln>
        </p:spPr>
        <p:txBody>
          <a:bodyPr anchorCtr="0" anchor="ctr" bIns="34275" lIns="68575" spcFirstLastPara="1" rIns="68575" wrap="square" tIns="34275">
            <a:noAutofit/>
          </a:bodyPr>
          <a:lstStyle/>
          <a:p>
            <a:pPr indent="0" lvl="0" marL="0" rtl="0" algn="ctr">
              <a:spcBef>
                <a:spcPts val="0"/>
              </a:spcBef>
              <a:spcAft>
                <a:spcPts val="0"/>
              </a:spcAft>
              <a:buClr>
                <a:schemeClr val="dk1"/>
              </a:buClr>
              <a:buSzPts val="3300"/>
              <a:buFont typeface="Calibri"/>
              <a:buNone/>
            </a:pPr>
            <a:r>
              <a:rPr lang="es" sz="2700">
                <a:latin typeface="Roboto Serif Light"/>
                <a:ea typeface="Roboto Serif Light"/>
                <a:cs typeface="Roboto Serif Light"/>
                <a:sym typeface="Roboto Serif Light"/>
              </a:rPr>
              <a:t>A super cool example: </a:t>
            </a:r>
            <a:r>
              <a:rPr lang="es" sz="2700" u="sng">
                <a:solidFill>
                  <a:schemeClr val="hlink"/>
                </a:solidFill>
                <a:latin typeface="Roboto Serif Light"/>
                <a:ea typeface="Roboto Serif Light"/>
                <a:cs typeface="Roboto Serif Light"/>
                <a:sym typeface="Roboto Serif Light"/>
                <a:hlinkClick r:id="rId4"/>
              </a:rPr>
              <a:t>Voyager</a:t>
            </a:r>
            <a:r>
              <a:rPr lang="es" sz="2700">
                <a:latin typeface="Roboto Serif Light"/>
                <a:ea typeface="Roboto Serif Light"/>
                <a:cs typeface="Roboto Serif Light"/>
                <a:sym typeface="Roboto Serif Light"/>
              </a:rPr>
              <a:t>, a LLM that plays Minecraft</a:t>
            </a:r>
            <a:endParaRPr sz="2620">
              <a:latin typeface="Roboto Serif"/>
              <a:ea typeface="Roboto Serif"/>
              <a:cs typeface="Roboto Serif"/>
              <a:sym typeface="Roboto Serif"/>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45"/>
          <p:cNvSpPr txBox="1"/>
          <p:nvPr>
            <p:ph type="title"/>
          </p:nvPr>
        </p:nvSpPr>
        <p:spPr>
          <a:xfrm>
            <a:off x="457200" y="205978"/>
            <a:ext cx="8229600" cy="857400"/>
          </a:xfrm>
          <a:prstGeom prst="rect">
            <a:avLst/>
          </a:prstGeom>
          <a:noFill/>
          <a:ln>
            <a:noFill/>
          </a:ln>
        </p:spPr>
        <p:txBody>
          <a:bodyPr anchorCtr="0" anchor="ctr" bIns="34275" lIns="68575" spcFirstLastPara="1" rIns="68575" wrap="square" tIns="34275">
            <a:noAutofit/>
          </a:bodyPr>
          <a:lstStyle/>
          <a:p>
            <a:pPr indent="0" lvl="0" marL="0" rtl="0" algn="ctr">
              <a:spcBef>
                <a:spcPts val="0"/>
              </a:spcBef>
              <a:spcAft>
                <a:spcPts val="0"/>
              </a:spcAft>
              <a:buClr>
                <a:schemeClr val="dk1"/>
              </a:buClr>
              <a:buSzPts val="3300"/>
              <a:buFont typeface="Calibri"/>
              <a:buNone/>
            </a:pPr>
            <a:r>
              <a:rPr lang="es" sz="2700">
                <a:latin typeface="Roboto Serif Light"/>
                <a:ea typeface="Roboto Serif Light"/>
                <a:cs typeface="Roboto Serif Light"/>
                <a:sym typeface="Roboto Serif Light"/>
              </a:rPr>
              <a:t>Another cool example: </a:t>
            </a:r>
            <a:r>
              <a:rPr lang="es" sz="2700" u="sng">
                <a:solidFill>
                  <a:schemeClr val="hlink"/>
                </a:solidFill>
                <a:latin typeface="Roboto Serif Light"/>
                <a:ea typeface="Roboto Serif Light"/>
                <a:cs typeface="Roboto Serif Light"/>
                <a:sym typeface="Roboto Serif Light"/>
                <a:hlinkClick r:id="rId3"/>
              </a:rPr>
              <a:t>A community of AIs</a:t>
            </a:r>
            <a:endParaRPr sz="2620">
              <a:latin typeface="Roboto Serif"/>
              <a:ea typeface="Roboto Serif"/>
              <a:cs typeface="Roboto Serif"/>
              <a:sym typeface="Roboto Serif"/>
            </a:endParaRPr>
          </a:p>
        </p:txBody>
      </p:sp>
      <p:pic>
        <p:nvPicPr>
          <p:cNvPr id="336" name="Google Shape;336;p45"/>
          <p:cNvPicPr preferRelativeResize="0"/>
          <p:nvPr/>
        </p:nvPicPr>
        <p:blipFill>
          <a:blip r:embed="rId4">
            <a:alphaModFix/>
          </a:blip>
          <a:stretch>
            <a:fillRect/>
          </a:stretch>
        </p:blipFill>
        <p:spPr>
          <a:xfrm>
            <a:off x="1057513" y="1137978"/>
            <a:ext cx="7028966" cy="3775324"/>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46"/>
          <p:cNvSpPr/>
          <p:nvPr/>
        </p:nvSpPr>
        <p:spPr>
          <a:xfrm>
            <a:off x="4315700" y="1561375"/>
            <a:ext cx="1462800" cy="7839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46"/>
          <p:cNvSpPr txBox="1"/>
          <p:nvPr>
            <p:ph type="title"/>
          </p:nvPr>
        </p:nvSpPr>
        <p:spPr>
          <a:xfrm>
            <a:off x="457200" y="205978"/>
            <a:ext cx="8229600" cy="857400"/>
          </a:xfrm>
          <a:prstGeom prst="rect">
            <a:avLst/>
          </a:prstGeom>
          <a:noFill/>
          <a:ln>
            <a:noFill/>
          </a:ln>
        </p:spPr>
        <p:txBody>
          <a:bodyPr anchorCtr="0" anchor="ctr" bIns="34275" lIns="68575" spcFirstLastPara="1" rIns="68575" wrap="square" tIns="34275">
            <a:noAutofit/>
          </a:bodyPr>
          <a:lstStyle/>
          <a:p>
            <a:pPr indent="0" lvl="0" marL="0" rtl="0" algn="ctr">
              <a:spcBef>
                <a:spcPts val="0"/>
              </a:spcBef>
              <a:spcAft>
                <a:spcPts val="0"/>
              </a:spcAft>
              <a:buClr>
                <a:schemeClr val="dk1"/>
              </a:buClr>
              <a:buSzPts val="3300"/>
              <a:buFont typeface="Calibri"/>
              <a:buNone/>
            </a:pPr>
            <a:r>
              <a:rPr lang="es" sz="2700">
                <a:latin typeface="Roboto Serif Light"/>
                <a:ea typeface="Roboto Serif Light"/>
                <a:cs typeface="Roboto Serif Light"/>
                <a:sym typeface="Roboto Serif Light"/>
              </a:rPr>
              <a:t>Background: AI alignment</a:t>
            </a:r>
            <a:endParaRPr sz="2620">
              <a:latin typeface="Roboto Serif"/>
              <a:ea typeface="Roboto Serif"/>
              <a:cs typeface="Roboto Serif"/>
              <a:sym typeface="Roboto Serif"/>
            </a:endParaRPr>
          </a:p>
        </p:txBody>
      </p:sp>
      <p:sp>
        <p:nvSpPr>
          <p:cNvPr id="343" name="Google Shape;343;p46"/>
          <p:cNvSpPr txBox="1"/>
          <p:nvPr>
            <p:ph idx="1" type="body"/>
          </p:nvPr>
        </p:nvSpPr>
        <p:spPr>
          <a:xfrm>
            <a:off x="622400" y="910975"/>
            <a:ext cx="7503600" cy="838200"/>
          </a:xfrm>
          <a:prstGeom prst="rect">
            <a:avLst/>
          </a:prstGeom>
        </p:spPr>
        <p:txBody>
          <a:bodyPr anchorCtr="0" anchor="t" bIns="34275" lIns="68575" spcFirstLastPara="1" rIns="68575" wrap="square" tIns="34275">
            <a:normAutofit lnSpcReduction="10000"/>
          </a:bodyPr>
          <a:lstStyle/>
          <a:p>
            <a:pPr indent="0" lvl="0" marL="0" rtl="0" algn="just">
              <a:spcBef>
                <a:spcPts val="300"/>
              </a:spcBef>
              <a:spcAft>
                <a:spcPts val="1200"/>
              </a:spcAft>
              <a:buNone/>
            </a:pPr>
            <a:r>
              <a:rPr lang="es" sz="1600">
                <a:solidFill>
                  <a:schemeClr val="dk1"/>
                </a:solidFill>
                <a:latin typeface="Roboto Serif Light"/>
                <a:ea typeface="Roboto Serif Light"/>
                <a:cs typeface="Roboto Serif Light"/>
                <a:sym typeface="Roboto Serif Light"/>
              </a:rPr>
              <a:t>Some experts (and not so experts) believe that AI agents might be dangerous because they may not be aligned. i.e. they might behave unpredictably, and maybe not in our benefit or </a:t>
            </a:r>
            <a:r>
              <a:rPr lang="es" sz="1600">
                <a:solidFill>
                  <a:schemeClr val="dk1"/>
                </a:solidFill>
                <a:latin typeface="Roboto Serif Light"/>
                <a:ea typeface="Roboto Serif Light"/>
                <a:cs typeface="Roboto Serif Light"/>
                <a:sym typeface="Roboto Serif Light"/>
              </a:rPr>
              <a:t>according to our morals</a:t>
            </a:r>
            <a:r>
              <a:rPr lang="es" sz="1600">
                <a:solidFill>
                  <a:schemeClr val="dk1"/>
                </a:solidFill>
                <a:latin typeface="Roboto Serif Light"/>
                <a:ea typeface="Roboto Serif Light"/>
                <a:cs typeface="Roboto Serif Light"/>
                <a:sym typeface="Roboto Serif Light"/>
              </a:rPr>
              <a:t>.</a:t>
            </a:r>
            <a:endParaRPr b="1" sz="1600">
              <a:solidFill>
                <a:schemeClr val="dk1"/>
              </a:solidFill>
              <a:latin typeface="Roboto Serif"/>
              <a:ea typeface="Roboto Serif"/>
              <a:cs typeface="Roboto Serif"/>
              <a:sym typeface="Roboto Serif"/>
            </a:endParaRPr>
          </a:p>
        </p:txBody>
      </p:sp>
      <p:pic>
        <p:nvPicPr>
          <p:cNvPr id="344" name="Google Shape;344;p46"/>
          <p:cNvPicPr preferRelativeResize="0"/>
          <p:nvPr/>
        </p:nvPicPr>
        <p:blipFill>
          <a:blip r:embed="rId3">
            <a:alphaModFix/>
          </a:blip>
          <a:stretch>
            <a:fillRect/>
          </a:stretch>
        </p:blipFill>
        <p:spPr>
          <a:xfrm>
            <a:off x="622400" y="2027400"/>
            <a:ext cx="2952126" cy="1661100"/>
          </a:xfrm>
          <a:prstGeom prst="rect">
            <a:avLst/>
          </a:prstGeom>
          <a:noFill/>
          <a:ln>
            <a:noFill/>
          </a:ln>
        </p:spPr>
      </p:pic>
      <p:pic>
        <p:nvPicPr>
          <p:cNvPr id="345" name="Google Shape;345;p46"/>
          <p:cNvPicPr preferRelativeResize="0"/>
          <p:nvPr/>
        </p:nvPicPr>
        <p:blipFill>
          <a:blip r:embed="rId4">
            <a:alphaModFix/>
          </a:blip>
          <a:stretch>
            <a:fillRect/>
          </a:stretch>
        </p:blipFill>
        <p:spPr>
          <a:xfrm>
            <a:off x="277750" y="3688500"/>
            <a:ext cx="3348626" cy="1392599"/>
          </a:xfrm>
          <a:prstGeom prst="rect">
            <a:avLst/>
          </a:prstGeom>
          <a:noFill/>
          <a:ln>
            <a:noFill/>
          </a:ln>
        </p:spPr>
      </p:pic>
      <p:pic>
        <p:nvPicPr>
          <p:cNvPr id="346" name="Google Shape;346;p46"/>
          <p:cNvPicPr preferRelativeResize="0"/>
          <p:nvPr/>
        </p:nvPicPr>
        <p:blipFill>
          <a:blip r:embed="rId5">
            <a:alphaModFix/>
          </a:blip>
          <a:stretch>
            <a:fillRect/>
          </a:stretch>
        </p:blipFill>
        <p:spPr>
          <a:xfrm>
            <a:off x="4158525" y="2027400"/>
            <a:ext cx="3967474" cy="2840139"/>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47"/>
          <p:cNvSpPr txBox="1"/>
          <p:nvPr>
            <p:ph type="title"/>
          </p:nvPr>
        </p:nvSpPr>
        <p:spPr>
          <a:xfrm>
            <a:off x="311700" y="2164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990"/>
              <a:buFont typeface="Arial"/>
              <a:buNone/>
            </a:pPr>
            <a:r>
              <a:rPr lang="es" sz="2720">
                <a:latin typeface="Roboto Serif Light"/>
                <a:ea typeface="Roboto Serif Light"/>
                <a:cs typeface="Roboto Serif Light"/>
                <a:sym typeface="Roboto Serif Light"/>
              </a:rPr>
              <a:t>Our research proposal on LLM agents and how you can contribute to it</a:t>
            </a:r>
            <a:endParaRPr sz="2720">
              <a:latin typeface="Roboto Serif Light"/>
              <a:ea typeface="Roboto Serif Light"/>
              <a:cs typeface="Roboto Serif Light"/>
              <a:sym typeface="Roboto Serif Light"/>
            </a:endParaRPr>
          </a:p>
          <a:p>
            <a:pPr indent="0" lvl="0" marL="0" rtl="0" algn="ctr">
              <a:spcBef>
                <a:spcPts val="0"/>
              </a:spcBef>
              <a:spcAft>
                <a:spcPts val="0"/>
              </a:spcAft>
              <a:buSzPts val="990"/>
              <a:buNone/>
            </a:pPr>
            <a:r>
              <a:t/>
            </a:r>
            <a:endParaRPr sz="2720">
              <a:latin typeface="Roboto Serif Light"/>
              <a:ea typeface="Roboto Serif Light"/>
              <a:cs typeface="Roboto Serif Light"/>
              <a:sym typeface="Roboto Serif Light"/>
            </a:endParaRPr>
          </a:p>
        </p:txBody>
      </p:sp>
      <p:sp>
        <p:nvSpPr>
          <p:cNvPr id="352" name="Google Shape;352;p47"/>
          <p:cNvSpPr txBox="1"/>
          <p:nvPr/>
        </p:nvSpPr>
        <p:spPr>
          <a:xfrm>
            <a:off x="553550" y="1318425"/>
            <a:ext cx="8124600" cy="747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s" sz="1700">
                <a:solidFill>
                  <a:schemeClr val="dk1"/>
                </a:solidFill>
                <a:highlight>
                  <a:srgbClr val="FFFFFF"/>
                </a:highlight>
                <a:latin typeface="Roboto Serif ExtraLight"/>
                <a:ea typeface="Roboto Serif ExtraLight"/>
                <a:cs typeface="Roboto Serif ExtraLight"/>
                <a:sym typeface="Roboto Serif ExtraLight"/>
              </a:rPr>
              <a:t>To increase our understanding of the alignment of LLM agents by analyzing their behavior on </a:t>
            </a:r>
            <a:r>
              <a:rPr lang="es" sz="1700" u="sng">
                <a:solidFill>
                  <a:schemeClr val="hlink"/>
                </a:solidFill>
                <a:highlight>
                  <a:srgbClr val="FFFFFF"/>
                </a:highlight>
                <a:latin typeface="Roboto Serif ExtraLight"/>
                <a:ea typeface="Roboto Serif ExtraLight"/>
                <a:cs typeface="Roboto Serif ExtraLight"/>
                <a:sym typeface="Roboto Serif ExtraLight"/>
                <a:hlinkClick r:id="rId3"/>
              </a:rPr>
              <a:t>sequential social dilemma games</a:t>
            </a:r>
            <a:r>
              <a:rPr lang="es" sz="1700">
                <a:solidFill>
                  <a:schemeClr val="dk1"/>
                </a:solidFill>
                <a:highlight>
                  <a:srgbClr val="FFFFFF"/>
                </a:highlight>
                <a:latin typeface="Roboto Serif ExtraLight"/>
                <a:ea typeface="Roboto Serif ExtraLight"/>
                <a:cs typeface="Roboto Serif ExtraLight"/>
                <a:sym typeface="Roboto Serif ExtraLight"/>
              </a:rPr>
              <a:t>.</a:t>
            </a:r>
            <a:endParaRPr sz="1700">
              <a:solidFill>
                <a:schemeClr val="dk1"/>
              </a:solidFill>
              <a:highlight>
                <a:srgbClr val="FFFFFF"/>
              </a:highlight>
              <a:latin typeface="Roboto Serif ExtraLight"/>
              <a:ea typeface="Roboto Serif ExtraLight"/>
              <a:cs typeface="Roboto Serif ExtraLight"/>
              <a:sym typeface="Roboto Serif ExtraLight"/>
            </a:endParaRPr>
          </a:p>
        </p:txBody>
      </p:sp>
      <p:sp>
        <p:nvSpPr>
          <p:cNvPr id="353" name="Google Shape;353;p47"/>
          <p:cNvSpPr txBox="1"/>
          <p:nvPr>
            <p:ph type="title"/>
          </p:nvPr>
        </p:nvSpPr>
        <p:spPr>
          <a:xfrm>
            <a:off x="656975" y="2571750"/>
            <a:ext cx="3474900" cy="1767600"/>
          </a:xfrm>
          <a:prstGeom prst="rect">
            <a:avLst/>
          </a:prstGeom>
          <a:noFill/>
          <a:ln>
            <a:noFill/>
          </a:ln>
        </p:spPr>
        <p:txBody>
          <a:bodyPr anchorCtr="0" anchor="ctr" bIns="34275" lIns="68575" spcFirstLastPara="1" rIns="68575" wrap="square" tIns="34275">
            <a:noAutofit/>
          </a:bodyPr>
          <a:lstStyle/>
          <a:p>
            <a:pPr indent="0" lvl="0" marL="0" rtl="0" algn="l">
              <a:spcBef>
                <a:spcPts val="0"/>
              </a:spcBef>
              <a:spcAft>
                <a:spcPts val="0"/>
              </a:spcAft>
              <a:buClr>
                <a:schemeClr val="dk1"/>
              </a:buClr>
              <a:buSzPts val="3300"/>
              <a:buFont typeface="Calibri"/>
              <a:buNone/>
            </a:pPr>
            <a:r>
              <a:rPr lang="es" sz="2700">
                <a:latin typeface="Roboto Serif Light"/>
                <a:ea typeface="Roboto Serif Light"/>
                <a:cs typeface="Roboto Serif Light"/>
                <a:sym typeface="Roboto Serif Light"/>
              </a:rPr>
              <a:t>Background:</a:t>
            </a:r>
            <a:endParaRPr sz="2700">
              <a:latin typeface="Roboto Serif Light"/>
              <a:ea typeface="Roboto Serif Light"/>
              <a:cs typeface="Roboto Serif Light"/>
              <a:sym typeface="Roboto Serif Light"/>
            </a:endParaRPr>
          </a:p>
          <a:p>
            <a:pPr indent="0" lvl="0" marL="0" rtl="0" algn="l">
              <a:spcBef>
                <a:spcPts val="0"/>
              </a:spcBef>
              <a:spcAft>
                <a:spcPts val="0"/>
              </a:spcAft>
              <a:buClr>
                <a:schemeClr val="dk1"/>
              </a:buClr>
              <a:buSzPts val="3300"/>
              <a:buFont typeface="Calibri"/>
              <a:buNone/>
            </a:pPr>
            <a:r>
              <a:t/>
            </a:r>
            <a:endParaRPr sz="2700">
              <a:latin typeface="Roboto Serif Light"/>
              <a:ea typeface="Roboto Serif Light"/>
              <a:cs typeface="Roboto Serif Light"/>
              <a:sym typeface="Roboto Serif Light"/>
            </a:endParaRPr>
          </a:p>
          <a:p>
            <a:pPr indent="0" lvl="0" marL="0" rtl="0" algn="l">
              <a:spcBef>
                <a:spcPts val="0"/>
              </a:spcBef>
              <a:spcAft>
                <a:spcPts val="0"/>
              </a:spcAft>
              <a:buClr>
                <a:schemeClr val="dk1"/>
              </a:buClr>
              <a:buSzPts val="3300"/>
              <a:buFont typeface="Calibri"/>
              <a:buNone/>
            </a:pPr>
            <a:r>
              <a:rPr lang="es" sz="1800">
                <a:latin typeface="Roboto Serif Light"/>
                <a:ea typeface="Roboto Serif Light"/>
                <a:cs typeface="Roboto Serif Light"/>
                <a:sym typeface="Roboto Serif Light"/>
              </a:rPr>
              <a:t>Social Dilemmas. The classic </a:t>
            </a:r>
            <a:r>
              <a:rPr lang="es" sz="1800" u="sng">
                <a:solidFill>
                  <a:schemeClr val="hlink"/>
                </a:solidFill>
                <a:latin typeface="Roboto Serif Light"/>
                <a:ea typeface="Roboto Serif Light"/>
                <a:cs typeface="Roboto Serif Light"/>
                <a:sym typeface="Roboto Serif Light"/>
                <a:hlinkClick r:id="rId4"/>
              </a:rPr>
              <a:t>Prisoner’s dilemma</a:t>
            </a:r>
            <a:r>
              <a:rPr lang="es" sz="1800">
                <a:latin typeface="Roboto Serif Light"/>
                <a:ea typeface="Roboto Serif Light"/>
                <a:cs typeface="Roboto Serif Light"/>
                <a:sym typeface="Roboto Serif Light"/>
              </a:rPr>
              <a:t> example:</a:t>
            </a:r>
            <a:endParaRPr sz="1720">
              <a:latin typeface="Roboto Serif"/>
              <a:ea typeface="Roboto Serif"/>
              <a:cs typeface="Roboto Serif"/>
              <a:sym typeface="Roboto Serif"/>
            </a:endParaRPr>
          </a:p>
        </p:txBody>
      </p:sp>
      <p:pic>
        <p:nvPicPr>
          <p:cNvPr id="354" name="Google Shape;354;p47"/>
          <p:cNvPicPr preferRelativeResize="0"/>
          <p:nvPr/>
        </p:nvPicPr>
        <p:blipFill>
          <a:blip r:embed="rId5">
            <a:alphaModFix/>
          </a:blip>
          <a:stretch>
            <a:fillRect/>
          </a:stretch>
        </p:blipFill>
        <p:spPr>
          <a:xfrm>
            <a:off x="4658451" y="2368900"/>
            <a:ext cx="3170976" cy="2774600"/>
          </a:xfrm>
          <a:prstGeom prst="rect">
            <a:avLst/>
          </a:prstGeom>
          <a:noFill/>
          <a:ln>
            <a:noFill/>
          </a:ln>
        </p:spPr>
      </p:pic>
    </p:spTree>
  </p:cSld>
  <p:clrMapOvr>
    <a:masterClrMapping/>
  </p:clrMapOvr>
  <p:transition spd="med">
    <p:fade/>
  </p:transition>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p48"/>
          <p:cNvSpPr txBox="1"/>
          <p:nvPr>
            <p:ph type="title"/>
          </p:nvPr>
        </p:nvSpPr>
        <p:spPr>
          <a:xfrm>
            <a:off x="311700" y="2164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990"/>
              <a:buFont typeface="Arial"/>
              <a:buNone/>
            </a:pPr>
            <a:r>
              <a:rPr lang="es" sz="2720">
                <a:latin typeface="Roboto Serif Light"/>
                <a:ea typeface="Roboto Serif Light"/>
                <a:cs typeface="Roboto Serif Light"/>
                <a:sym typeface="Roboto Serif Light"/>
              </a:rPr>
              <a:t>Our research proposal on LLM agents and how you can contribute to it</a:t>
            </a:r>
            <a:endParaRPr sz="2720">
              <a:latin typeface="Roboto Serif Light"/>
              <a:ea typeface="Roboto Serif Light"/>
              <a:cs typeface="Roboto Serif Light"/>
              <a:sym typeface="Roboto Serif Light"/>
            </a:endParaRPr>
          </a:p>
          <a:p>
            <a:pPr indent="0" lvl="0" marL="0" rtl="0" algn="ctr">
              <a:spcBef>
                <a:spcPts val="0"/>
              </a:spcBef>
              <a:spcAft>
                <a:spcPts val="0"/>
              </a:spcAft>
              <a:buSzPts val="990"/>
              <a:buNone/>
            </a:pPr>
            <a:r>
              <a:t/>
            </a:r>
            <a:endParaRPr sz="2720">
              <a:latin typeface="Roboto Serif Light"/>
              <a:ea typeface="Roboto Serif Light"/>
              <a:cs typeface="Roboto Serif Light"/>
              <a:sym typeface="Roboto Serif Light"/>
            </a:endParaRPr>
          </a:p>
        </p:txBody>
      </p:sp>
      <p:sp>
        <p:nvSpPr>
          <p:cNvPr id="360" name="Google Shape;360;p48"/>
          <p:cNvSpPr txBox="1"/>
          <p:nvPr>
            <p:ph type="title"/>
          </p:nvPr>
        </p:nvSpPr>
        <p:spPr>
          <a:xfrm>
            <a:off x="123575" y="1556025"/>
            <a:ext cx="5074500" cy="2783400"/>
          </a:xfrm>
          <a:prstGeom prst="rect">
            <a:avLst/>
          </a:prstGeom>
          <a:noFill/>
          <a:ln>
            <a:noFill/>
          </a:ln>
        </p:spPr>
        <p:txBody>
          <a:bodyPr anchorCtr="0" anchor="t" bIns="34275" lIns="68575" spcFirstLastPara="1" rIns="68575" wrap="square" tIns="34275">
            <a:noAutofit/>
          </a:bodyPr>
          <a:lstStyle/>
          <a:p>
            <a:pPr indent="0" lvl="0" marL="0" rtl="0" algn="l">
              <a:spcBef>
                <a:spcPts val="0"/>
              </a:spcBef>
              <a:spcAft>
                <a:spcPts val="0"/>
              </a:spcAft>
              <a:buClr>
                <a:schemeClr val="dk1"/>
              </a:buClr>
              <a:buSzPts val="3300"/>
              <a:buFont typeface="Calibri"/>
              <a:buNone/>
            </a:pPr>
            <a:r>
              <a:rPr lang="es" sz="1800">
                <a:latin typeface="Roboto Serif Light"/>
                <a:ea typeface="Roboto Serif Light"/>
                <a:cs typeface="Roboto Serif Light"/>
                <a:sym typeface="Roboto Serif Light"/>
              </a:rPr>
              <a:t>What </a:t>
            </a:r>
            <a:r>
              <a:rPr b="1" lang="es" sz="1800">
                <a:latin typeface="Roboto Serif"/>
                <a:ea typeface="Roboto Serif"/>
                <a:cs typeface="Roboto Serif"/>
                <a:sym typeface="Roboto Serif"/>
              </a:rPr>
              <a:t>we</a:t>
            </a:r>
            <a:r>
              <a:rPr lang="es" sz="1800">
                <a:latin typeface="Roboto Serif Light"/>
                <a:ea typeface="Roboto Serif Light"/>
                <a:cs typeface="Roboto Serif Light"/>
                <a:sym typeface="Roboto Serif Light"/>
              </a:rPr>
              <a:t> (which might include you) will do:</a:t>
            </a:r>
            <a:endParaRPr sz="1800">
              <a:latin typeface="Roboto Serif Light"/>
              <a:ea typeface="Roboto Serif Light"/>
              <a:cs typeface="Roboto Serif Light"/>
              <a:sym typeface="Roboto Serif Light"/>
            </a:endParaRPr>
          </a:p>
          <a:p>
            <a:pPr indent="0" lvl="0" marL="0" rtl="0" algn="l">
              <a:spcBef>
                <a:spcPts val="0"/>
              </a:spcBef>
              <a:spcAft>
                <a:spcPts val="0"/>
              </a:spcAft>
              <a:buClr>
                <a:schemeClr val="dk1"/>
              </a:buClr>
              <a:buSzPts val="3300"/>
              <a:buFont typeface="Calibri"/>
              <a:buNone/>
            </a:pPr>
            <a:r>
              <a:t/>
            </a:r>
            <a:endParaRPr sz="1800">
              <a:latin typeface="Roboto Serif Light"/>
              <a:ea typeface="Roboto Serif Light"/>
              <a:cs typeface="Roboto Serif Light"/>
              <a:sym typeface="Roboto Serif Light"/>
            </a:endParaRPr>
          </a:p>
          <a:p>
            <a:pPr indent="-342900" lvl="0" marL="457200" rtl="0" algn="l">
              <a:spcBef>
                <a:spcPts val="0"/>
              </a:spcBef>
              <a:spcAft>
                <a:spcPts val="0"/>
              </a:spcAft>
              <a:buSzPts val="1800"/>
              <a:buFont typeface="Roboto Serif Light"/>
              <a:buAutoNum type="arabicPeriod"/>
            </a:pPr>
            <a:r>
              <a:rPr lang="es" sz="1800">
                <a:latin typeface="Roboto Serif Light"/>
                <a:ea typeface="Roboto Serif Light"/>
                <a:cs typeface="Roboto Serif Light"/>
                <a:sym typeface="Roboto Serif Light"/>
              </a:rPr>
              <a:t>Use an open source LLM to implement the LLM-agent architecture from </a:t>
            </a:r>
            <a:r>
              <a:rPr lang="es" sz="1800" u="sng">
                <a:solidFill>
                  <a:schemeClr val="hlink"/>
                </a:solidFill>
                <a:latin typeface="Roboto Serif Light"/>
                <a:ea typeface="Roboto Serif Light"/>
                <a:cs typeface="Roboto Serif Light"/>
                <a:sym typeface="Roboto Serif Light"/>
                <a:hlinkClick r:id="rId3"/>
              </a:rPr>
              <a:t>Park et al. </a:t>
            </a:r>
            <a:endParaRPr sz="1800">
              <a:latin typeface="Roboto Serif Light"/>
              <a:ea typeface="Roboto Serif Light"/>
              <a:cs typeface="Roboto Serif Light"/>
              <a:sym typeface="Roboto Serif Light"/>
            </a:endParaRPr>
          </a:p>
          <a:p>
            <a:pPr indent="-342900" lvl="0" marL="457200" rtl="0" algn="l">
              <a:spcBef>
                <a:spcPts val="0"/>
              </a:spcBef>
              <a:spcAft>
                <a:spcPts val="0"/>
              </a:spcAft>
              <a:buSzPts val="1800"/>
              <a:buFont typeface="Roboto Serif Light"/>
              <a:buAutoNum type="arabicPeriod"/>
            </a:pPr>
            <a:r>
              <a:rPr lang="es" sz="1800">
                <a:latin typeface="Roboto Serif Light"/>
                <a:ea typeface="Roboto Serif Light"/>
                <a:cs typeface="Roboto Serif Light"/>
                <a:sym typeface="Roboto Serif Light"/>
              </a:rPr>
              <a:t>Design an experimental protocol to apply it to the Commons’ Game, a </a:t>
            </a:r>
            <a:r>
              <a:rPr lang="es" sz="1800" u="sng">
                <a:solidFill>
                  <a:schemeClr val="hlink"/>
                </a:solidFill>
                <a:latin typeface="Roboto Serif Light"/>
                <a:ea typeface="Roboto Serif Light"/>
                <a:cs typeface="Roboto Serif Light"/>
                <a:sym typeface="Roboto Serif Light"/>
                <a:hlinkClick r:id="rId4"/>
              </a:rPr>
              <a:t>sequential social dilemma</a:t>
            </a:r>
            <a:r>
              <a:rPr lang="es" sz="1800">
                <a:latin typeface="Roboto Serif Light"/>
                <a:ea typeface="Roboto Serif Light"/>
                <a:cs typeface="Roboto Serif Light"/>
                <a:sym typeface="Roboto Serif Light"/>
              </a:rPr>
              <a:t>.</a:t>
            </a:r>
            <a:endParaRPr sz="1800">
              <a:latin typeface="Roboto Serif Light"/>
              <a:ea typeface="Roboto Serif Light"/>
              <a:cs typeface="Roboto Serif Light"/>
              <a:sym typeface="Roboto Serif Light"/>
            </a:endParaRPr>
          </a:p>
          <a:p>
            <a:pPr indent="0" lvl="0" marL="0" rtl="0" algn="l">
              <a:spcBef>
                <a:spcPts val="0"/>
              </a:spcBef>
              <a:spcAft>
                <a:spcPts val="0"/>
              </a:spcAft>
              <a:buNone/>
            </a:pPr>
            <a:r>
              <a:t/>
            </a:r>
            <a:endParaRPr sz="1800">
              <a:latin typeface="Roboto Serif Light"/>
              <a:ea typeface="Roboto Serif Light"/>
              <a:cs typeface="Roboto Serif Light"/>
              <a:sym typeface="Roboto Serif Light"/>
            </a:endParaRPr>
          </a:p>
          <a:p>
            <a:pPr indent="0" lvl="0" marL="0" rtl="0" algn="l">
              <a:spcBef>
                <a:spcPts val="0"/>
              </a:spcBef>
              <a:spcAft>
                <a:spcPts val="0"/>
              </a:spcAft>
              <a:buNone/>
            </a:pPr>
            <a:r>
              <a:rPr lang="es" sz="1800">
                <a:latin typeface="Roboto Serif Light"/>
                <a:ea typeface="Roboto Serif Light"/>
                <a:cs typeface="Roboto Serif Light"/>
                <a:sym typeface="Roboto Serif Light"/>
              </a:rPr>
              <a:t>You can see further details in the draft of our </a:t>
            </a:r>
            <a:r>
              <a:rPr lang="es" sz="1800" u="sng">
                <a:solidFill>
                  <a:schemeClr val="hlink"/>
                </a:solidFill>
                <a:latin typeface="Roboto Serif Light"/>
                <a:ea typeface="Roboto Serif Light"/>
                <a:cs typeface="Roboto Serif Light"/>
                <a:sym typeface="Roboto Serif Light"/>
                <a:hlinkClick r:id="rId5"/>
              </a:rPr>
              <a:t>proposal</a:t>
            </a:r>
            <a:r>
              <a:rPr lang="es" sz="1800">
                <a:latin typeface="Roboto Serif Light"/>
                <a:ea typeface="Roboto Serif Light"/>
                <a:cs typeface="Roboto Serif Light"/>
                <a:sym typeface="Roboto Serif Light"/>
              </a:rPr>
              <a:t> (it has to be updated).</a:t>
            </a:r>
            <a:endParaRPr sz="1800">
              <a:latin typeface="Roboto Serif Light"/>
              <a:ea typeface="Roboto Serif Light"/>
              <a:cs typeface="Roboto Serif Light"/>
              <a:sym typeface="Roboto Serif Light"/>
            </a:endParaRPr>
          </a:p>
        </p:txBody>
      </p:sp>
      <p:pic>
        <p:nvPicPr>
          <p:cNvPr id="361" name="Google Shape;361;p48"/>
          <p:cNvPicPr preferRelativeResize="0"/>
          <p:nvPr/>
        </p:nvPicPr>
        <p:blipFill>
          <a:blip r:embed="rId6">
            <a:alphaModFix/>
          </a:blip>
          <a:stretch>
            <a:fillRect/>
          </a:stretch>
        </p:blipFill>
        <p:spPr>
          <a:xfrm>
            <a:off x="5274275" y="1878475"/>
            <a:ext cx="3697449" cy="1386549"/>
          </a:xfrm>
          <a:prstGeom prst="rect">
            <a:avLst/>
          </a:prstGeom>
          <a:noFill/>
          <a:ln>
            <a:noFill/>
          </a:ln>
        </p:spPr>
      </p:pic>
      <p:pic>
        <p:nvPicPr>
          <p:cNvPr id="362" name="Google Shape;362;p48"/>
          <p:cNvPicPr preferRelativeResize="0"/>
          <p:nvPr/>
        </p:nvPicPr>
        <p:blipFill>
          <a:blip r:embed="rId7">
            <a:alphaModFix/>
          </a:blip>
          <a:stretch>
            <a:fillRect/>
          </a:stretch>
        </p:blipFill>
        <p:spPr>
          <a:xfrm>
            <a:off x="5334538" y="3397022"/>
            <a:ext cx="3576925" cy="1608175"/>
          </a:xfrm>
          <a:prstGeom prst="rect">
            <a:avLst/>
          </a:prstGeom>
          <a:noFill/>
          <a:ln>
            <a:noFill/>
          </a:ln>
        </p:spPr>
      </p:pic>
    </p:spTree>
  </p:cSld>
  <p:clrMapOvr>
    <a:masterClrMapping/>
  </p:clrMapOvr>
  <p:transition spd="med">
    <p:fade/>
  </p:transition>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p49"/>
          <p:cNvSpPr txBox="1"/>
          <p:nvPr>
            <p:ph type="title"/>
          </p:nvPr>
        </p:nvSpPr>
        <p:spPr>
          <a:xfrm>
            <a:off x="311700" y="2164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990"/>
              <a:buFont typeface="Arial"/>
              <a:buNone/>
            </a:pPr>
            <a:r>
              <a:rPr lang="es" sz="2720">
                <a:latin typeface="Roboto Serif Light"/>
                <a:ea typeface="Roboto Serif Light"/>
                <a:cs typeface="Roboto Serif Light"/>
                <a:sym typeface="Roboto Serif Light"/>
              </a:rPr>
              <a:t>References</a:t>
            </a:r>
            <a:endParaRPr sz="2720">
              <a:latin typeface="Roboto Serif Light"/>
              <a:ea typeface="Roboto Serif Light"/>
              <a:cs typeface="Roboto Serif Light"/>
              <a:sym typeface="Roboto Serif Light"/>
            </a:endParaRPr>
          </a:p>
          <a:p>
            <a:pPr indent="0" lvl="0" marL="0" rtl="0" algn="ctr">
              <a:spcBef>
                <a:spcPts val="0"/>
              </a:spcBef>
              <a:spcAft>
                <a:spcPts val="0"/>
              </a:spcAft>
              <a:buSzPts val="990"/>
              <a:buNone/>
            </a:pPr>
            <a:r>
              <a:t/>
            </a:r>
            <a:endParaRPr sz="2720">
              <a:latin typeface="Roboto Serif Light"/>
              <a:ea typeface="Roboto Serif Light"/>
              <a:cs typeface="Roboto Serif Light"/>
              <a:sym typeface="Roboto Serif Light"/>
            </a:endParaRPr>
          </a:p>
        </p:txBody>
      </p:sp>
      <p:sp>
        <p:nvSpPr>
          <p:cNvPr id="368" name="Google Shape;368;p49"/>
          <p:cNvSpPr txBox="1"/>
          <p:nvPr/>
        </p:nvSpPr>
        <p:spPr>
          <a:xfrm>
            <a:off x="553550" y="1318425"/>
            <a:ext cx="8124600" cy="3586500"/>
          </a:xfrm>
          <a:prstGeom prst="rect">
            <a:avLst/>
          </a:prstGeom>
          <a:noFill/>
          <a:ln>
            <a:noFill/>
          </a:ln>
        </p:spPr>
        <p:txBody>
          <a:bodyPr anchorCtr="0" anchor="t" bIns="91425" lIns="91425" spcFirstLastPara="1" rIns="91425" wrap="square" tIns="91425">
            <a:spAutoFit/>
          </a:bodyPr>
          <a:lstStyle/>
          <a:p>
            <a:pPr indent="-336550" lvl="0" marL="457200" rtl="0" algn="l">
              <a:lnSpc>
                <a:spcPct val="150000"/>
              </a:lnSpc>
              <a:spcBef>
                <a:spcPts val="0"/>
              </a:spcBef>
              <a:spcAft>
                <a:spcPts val="0"/>
              </a:spcAft>
              <a:buClr>
                <a:schemeClr val="dk1"/>
              </a:buClr>
              <a:buSzPts val="1700"/>
              <a:buFont typeface="Roboto Serif ExtraLight"/>
              <a:buAutoNum type="arabicPeriod"/>
            </a:pPr>
            <a:r>
              <a:rPr lang="es" sz="1700" u="sng">
                <a:solidFill>
                  <a:schemeClr val="hlink"/>
                </a:solidFill>
                <a:highlight>
                  <a:srgbClr val="FFFFFF"/>
                </a:highlight>
                <a:latin typeface="Roboto Serif ExtraLight"/>
                <a:ea typeface="Roboto Serif ExtraLight"/>
                <a:cs typeface="Roboto Serif ExtraLight"/>
                <a:sym typeface="Roboto Serif ExtraLight"/>
                <a:hlinkClick r:id="rId3"/>
              </a:rPr>
              <a:t>Generative Agents: Interactive Simulacra of Human Behavior</a:t>
            </a:r>
            <a:r>
              <a:rPr lang="es" sz="1700">
                <a:highlight>
                  <a:srgbClr val="FFFFFF"/>
                </a:highlight>
                <a:latin typeface="Roboto Serif ExtraLight"/>
                <a:ea typeface="Roboto Serif ExtraLight"/>
                <a:cs typeface="Roboto Serif ExtraLight"/>
                <a:sym typeface="Roboto Serif ExtraLight"/>
              </a:rPr>
              <a:t>. The AI community paper, and our chosen agent architecture (with possible modifications).</a:t>
            </a:r>
            <a:endParaRPr sz="1700">
              <a:highlight>
                <a:srgbClr val="FFFFFF"/>
              </a:highlight>
              <a:latin typeface="Roboto Serif ExtraLight"/>
              <a:ea typeface="Roboto Serif ExtraLight"/>
              <a:cs typeface="Roboto Serif ExtraLight"/>
              <a:sym typeface="Roboto Serif ExtraLight"/>
            </a:endParaRPr>
          </a:p>
          <a:p>
            <a:pPr indent="-336550" lvl="0" marL="457200" rtl="0" algn="l">
              <a:lnSpc>
                <a:spcPct val="150000"/>
              </a:lnSpc>
              <a:spcBef>
                <a:spcPts val="0"/>
              </a:spcBef>
              <a:spcAft>
                <a:spcPts val="0"/>
              </a:spcAft>
              <a:buClr>
                <a:schemeClr val="dk1"/>
              </a:buClr>
              <a:buSzPts val="1700"/>
              <a:buFont typeface="Roboto Serif ExtraLight"/>
              <a:buAutoNum type="arabicPeriod"/>
            </a:pPr>
            <a:r>
              <a:rPr lang="es" sz="1700" u="sng">
                <a:solidFill>
                  <a:schemeClr val="hlink"/>
                </a:solidFill>
                <a:highlight>
                  <a:srgbClr val="FFFFFF"/>
                </a:highlight>
                <a:latin typeface="Roboto Serif ExtraLight"/>
                <a:ea typeface="Roboto Serif ExtraLight"/>
                <a:cs typeface="Roboto Serif ExtraLight"/>
                <a:sym typeface="Roboto Serif ExtraLight"/>
                <a:hlinkClick r:id="rId4"/>
              </a:rPr>
              <a:t>Voyager: An Open-Ended Embodied Agent with Large Language Models</a:t>
            </a:r>
            <a:r>
              <a:rPr lang="es" sz="1700">
                <a:solidFill>
                  <a:schemeClr val="dk1"/>
                </a:solidFill>
                <a:highlight>
                  <a:srgbClr val="FFFFFF"/>
                </a:highlight>
                <a:latin typeface="Roboto Serif ExtraLight"/>
                <a:ea typeface="Roboto Serif ExtraLight"/>
                <a:cs typeface="Roboto Serif ExtraLight"/>
                <a:sym typeface="Roboto Serif ExtraLight"/>
              </a:rPr>
              <a:t>. The minecraft-playing agent. </a:t>
            </a:r>
            <a:endParaRPr sz="1700">
              <a:solidFill>
                <a:schemeClr val="dk1"/>
              </a:solidFill>
              <a:highlight>
                <a:srgbClr val="FFFFFF"/>
              </a:highlight>
              <a:latin typeface="Roboto Serif ExtraLight"/>
              <a:ea typeface="Roboto Serif ExtraLight"/>
              <a:cs typeface="Roboto Serif ExtraLight"/>
              <a:sym typeface="Roboto Serif ExtraLight"/>
            </a:endParaRPr>
          </a:p>
          <a:p>
            <a:pPr indent="-336550" lvl="0" marL="457200" rtl="0" algn="l">
              <a:lnSpc>
                <a:spcPct val="150000"/>
              </a:lnSpc>
              <a:spcBef>
                <a:spcPts val="0"/>
              </a:spcBef>
              <a:spcAft>
                <a:spcPts val="0"/>
              </a:spcAft>
              <a:buClr>
                <a:schemeClr val="dk1"/>
              </a:buClr>
              <a:buSzPts val="1700"/>
              <a:buFont typeface="Roboto Serif ExtraLight"/>
              <a:buAutoNum type="arabicPeriod"/>
            </a:pPr>
            <a:r>
              <a:rPr lang="es" sz="1700" u="sng">
                <a:solidFill>
                  <a:schemeClr val="hlink"/>
                </a:solidFill>
                <a:highlight>
                  <a:srgbClr val="FFFFFF"/>
                </a:highlight>
                <a:latin typeface="Roboto Serif ExtraLight"/>
                <a:ea typeface="Roboto Serif ExtraLight"/>
                <a:cs typeface="Roboto Serif ExtraLight"/>
                <a:sym typeface="Roboto Serif ExtraLight"/>
                <a:hlinkClick r:id="rId5"/>
              </a:rPr>
              <a:t>A multi-agent reinforcement learning model of common-pool resource appropriation</a:t>
            </a:r>
            <a:r>
              <a:rPr lang="es" sz="1700">
                <a:solidFill>
                  <a:schemeClr val="dk1"/>
                </a:solidFill>
                <a:highlight>
                  <a:srgbClr val="FFFFFF"/>
                </a:highlight>
                <a:latin typeface="Roboto Serif ExtraLight"/>
                <a:ea typeface="Roboto Serif ExtraLight"/>
                <a:cs typeface="Roboto Serif ExtraLight"/>
                <a:sym typeface="Roboto Serif ExtraLight"/>
              </a:rPr>
              <a:t>. Our chosen testing environment.</a:t>
            </a:r>
            <a:endParaRPr sz="1700">
              <a:solidFill>
                <a:schemeClr val="dk1"/>
              </a:solidFill>
              <a:highlight>
                <a:srgbClr val="FFFFFF"/>
              </a:highlight>
              <a:latin typeface="Roboto Serif ExtraLight"/>
              <a:ea typeface="Roboto Serif ExtraLight"/>
              <a:cs typeface="Roboto Serif ExtraLight"/>
              <a:sym typeface="Roboto Serif ExtraLight"/>
            </a:endParaRPr>
          </a:p>
          <a:p>
            <a:pPr indent="-336550" lvl="0" marL="457200" rtl="0" algn="l">
              <a:lnSpc>
                <a:spcPct val="150000"/>
              </a:lnSpc>
              <a:spcBef>
                <a:spcPts val="0"/>
              </a:spcBef>
              <a:spcAft>
                <a:spcPts val="0"/>
              </a:spcAft>
              <a:buClr>
                <a:schemeClr val="dk1"/>
              </a:buClr>
              <a:buSzPts val="1700"/>
              <a:buFont typeface="Roboto Serif ExtraLight"/>
              <a:buAutoNum type="arabicPeriod"/>
            </a:pPr>
            <a:r>
              <a:rPr lang="es" sz="1700" u="sng">
                <a:solidFill>
                  <a:schemeClr val="hlink"/>
                </a:solidFill>
                <a:highlight>
                  <a:srgbClr val="FFFFFF"/>
                </a:highlight>
                <a:latin typeface="Roboto Serif ExtraLight"/>
                <a:ea typeface="Roboto Serif ExtraLight"/>
                <a:cs typeface="Roboto Serif ExtraLight"/>
                <a:sym typeface="Roboto Serif ExtraLight"/>
                <a:hlinkClick r:id="rId6"/>
              </a:rPr>
              <a:t>LLM Powered Autonomous Agents</a:t>
            </a:r>
            <a:r>
              <a:rPr lang="es" sz="1700">
                <a:solidFill>
                  <a:schemeClr val="dk1"/>
                </a:solidFill>
                <a:highlight>
                  <a:srgbClr val="FFFFFF"/>
                </a:highlight>
                <a:latin typeface="Roboto Serif ExtraLight"/>
                <a:ea typeface="Roboto Serif ExtraLight"/>
                <a:cs typeface="Roboto Serif ExtraLight"/>
                <a:sym typeface="Roboto Serif ExtraLight"/>
              </a:rPr>
              <a:t>. A nice blog on the topic of LLM agents.</a:t>
            </a:r>
            <a:endParaRPr sz="1700">
              <a:solidFill>
                <a:schemeClr val="dk1"/>
              </a:solidFill>
              <a:highlight>
                <a:srgbClr val="FFFFFF"/>
              </a:highlight>
              <a:latin typeface="Roboto Serif ExtraLight"/>
              <a:ea typeface="Roboto Serif ExtraLight"/>
              <a:cs typeface="Roboto Serif ExtraLight"/>
              <a:sym typeface="Roboto Serif ExtraLight"/>
            </a:endParaRPr>
          </a:p>
        </p:txBody>
      </p:sp>
    </p:spTree>
  </p:cSld>
  <p:clrMapOvr>
    <a:masterClrMapping/>
  </p:clrMapOvr>
  <p:transition spd="med">
    <p:fade/>
  </p:transition>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50"/>
          <p:cNvSpPr txBox="1"/>
          <p:nvPr>
            <p:ph type="title"/>
          </p:nvPr>
        </p:nvSpPr>
        <p:spPr>
          <a:xfrm>
            <a:off x="169475" y="242050"/>
            <a:ext cx="8337900" cy="4630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2700">
                <a:latin typeface="Roboto Serif"/>
                <a:ea typeface="Roboto Serif"/>
                <a:cs typeface="Roboto Serif"/>
                <a:sym typeface="Roboto Serif"/>
              </a:rPr>
              <a:t>Project proposal:</a:t>
            </a:r>
            <a:endParaRPr sz="4000">
              <a:latin typeface="Roboto Serif"/>
              <a:ea typeface="Roboto Serif"/>
              <a:cs typeface="Roboto Serif"/>
              <a:sym typeface="Roboto Serif"/>
            </a:endParaRPr>
          </a:p>
          <a:p>
            <a:pPr indent="0" lvl="0" marL="0" rtl="0" algn="ctr">
              <a:lnSpc>
                <a:spcPct val="100000"/>
              </a:lnSpc>
              <a:spcBef>
                <a:spcPts val="0"/>
              </a:spcBef>
              <a:spcAft>
                <a:spcPts val="0"/>
              </a:spcAft>
              <a:buNone/>
            </a:pPr>
            <a:r>
              <a:rPr lang="es" sz="4000">
                <a:latin typeface="Roboto Serif"/>
                <a:ea typeface="Roboto Serif"/>
                <a:cs typeface="Roboto Serif"/>
                <a:sym typeface="Roboto Serif"/>
              </a:rPr>
              <a:t>Dixit playing AI</a:t>
            </a:r>
            <a:endParaRPr sz="4000">
              <a:latin typeface="Roboto Serif"/>
              <a:ea typeface="Roboto Serif"/>
              <a:cs typeface="Roboto Serif"/>
              <a:sym typeface="Roboto Serif"/>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51"/>
          <p:cNvSpPr txBox="1"/>
          <p:nvPr>
            <p:ph type="title"/>
          </p:nvPr>
        </p:nvSpPr>
        <p:spPr>
          <a:xfrm>
            <a:off x="311700" y="2164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990"/>
              <a:buFont typeface="Arial"/>
              <a:buNone/>
            </a:pPr>
            <a:r>
              <a:rPr lang="es" sz="2720">
                <a:latin typeface="Roboto Serif Light"/>
                <a:ea typeface="Roboto Serif Light"/>
                <a:cs typeface="Roboto Serif Light"/>
                <a:sym typeface="Roboto Serif Light"/>
              </a:rPr>
              <a:t>Our research proposal on Dixit playing AI and how you can contribute to it</a:t>
            </a:r>
            <a:endParaRPr sz="2720">
              <a:latin typeface="Roboto Serif Light"/>
              <a:ea typeface="Roboto Serif Light"/>
              <a:cs typeface="Roboto Serif Light"/>
              <a:sym typeface="Roboto Serif Light"/>
            </a:endParaRPr>
          </a:p>
          <a:p>
            <a:pPr indent="0" lvl="0" marL="0" rtl="0" algn="ctr">
              <a:spcBef>
                <a:spcPts val="0"/>
              </a:spcBef>
              <a:spcAft>
                <a:spcPts val="0"/>
              </a:spcAft>
              <a:buSzPts val="990"/>
              <a:buNone/>
            </a:pPr>
            <a:r>
              <a:t/>
            </a:r>
            <a:endParaRPr sz="2720">
              <a:latin typeface="Roboto Serif Light"/>
              <a:ea typeface="Roboto Serif Light"/>
              <a:cs typeface="Roboto Serif Light"/>
              <a:sym typeface="Roboto Serif Light"/>
            </a:endParaRPr>
          </a:p>
        </p:txBody>
      </p:sp>
      <p:sp>
        <p:nvSpPr>
          <p:cNvPr id="379" name="Google Shape;379;p51"/>
          <p:cNvSpPr txBox="1"/>
          <p:nvPr>
            <p:ph type="title"/>
          </p:nvPr>
        </p:nvSpPr>
        <p:spPr>
          <a:xfrm>
            <a:off x="123575" y="1556025"/>
            <a:ext cx="8451900" cy="2783400"/>
          </a:xfrm>
          <a:prstGeom prst="rect">
            <a:avLst/>
          </a:prstGeom>
          <a:noFill/>
          <a:ln>
            <a:noFill/>
          </a:ln>
        </p:spPr>
        <p:txBody>
          <a:bodyPr anchorCtr="0" anchor="t" bIns="34275" lIns="68575" spcFirstLastPara="1" rIns="68575" wrap="square" tIns="34275">
            <a:noAutofit/>
          </a:bodyPr>
          <a:lstStyle/>
          <a:p>
            <a:pPr indent="0" lvl="0" marL="0" rtl="0" algn="l">
              <a:spcBef>
                <a:spcPts val="0"/>
              </a:spcBef>
              <a:spcAft>
                <a:spcPts val="0"/>
              </a:spcAft>
              <a:buClr>
                <a:schemeClr val="dk1"/>
              </a:buClr>
              <a:buSzPts val="3300"/>
              <a:buFont typeface="Calibri"/>
              <a:buNone/>
            </a:pPr>
            <a:r>
              <a:rPr lang="es" sz="1800">
                <a:latin typeface="Roboto Serif Light"/>
                <a:ea typeface="Roboto Serif Light"/>
                <a:cs typeface="Roboto Serif Light"/>
                <a:sym typeface="Roboto Serif Light"/>
              </a:rPr>
              <a:t>What </a:t>
            </a:r>
            <a:r>
              <a:rPr b="1" lang="es" sz="1800">
                <a:latin typeface="Roboto Serif"/>
                <a:ea typeface="Roboto Serif"/>
                <a:cs typeface="Roboto Serif"/>
                <a:sym typeface="Roboto Serif"/>
              </a:rPr>
              <a:t>we</a:t>
            </a:r>
            <a:r>
              <a:rPr lang="es" sz="1800">
                <a:latin typeface="Roboto Serif Light"/>
                <a:ea typeface="Roboto Serif Light"/>
                <a:cs typeface="Roboto Serif Light"/>
                <a:sym typeface="Roboto Serif Light"/>
              </a:rPr>
              <a:t> (which might include you) will do:</a:t>
            </a:r>
            <a:endParaRPr sz="1800">
              <a:latin typeface="Roboto Serif Light"/>
              <a:ea typeface="Roboto Serif Light"/>
              <a:cs typeface="Roboto Serif Light"/>
              <a:sym typeface="Roboto Serif Light"/>
            </a:endParaRPr>
          </a:p>
          <a:p>
            <a:pPr indent="0" lvl="0" marL="0" rtl="0" algn="l">
              <a:spcBef>
                <a:spcPts val="0"/>
              </a:spcBef>
              <a:spcAft>
                <a:spcPts val="0"/>
              </a:spcAft>
              <a:buClr>
                <a:schemeClr val="dk1"/>
              </a:buClr>
              <a:buSzPts val="3300"/>
              <a:buFont typeface="Calibri"/>
              <a:buNone/>
            </a:pPr>
            <a:r>
              <a:t/>
            </a:r>
            <a:endParaRPr sz="1800">
              <a:latin typeface="Roboto Serif Light"/>
              <a:ea typeface="Roboto Serif Light"/>
              <a:cs typeface="Roboto Serif Light"/>
              <a:sym typeface="Roboto Serif Light"/>
            </a:endParaRPr>
          </a:p>
          <a:p>
            <a:pPr indent="-342900" lvl="0" marL="457200" rtl="0" algn="l">
              <a:spcBef>
                <a:spcPts val="0"/>
              </a:spcBef>
              <a:spcAft>
                <a:spcPts val="0"/>
              </a:spcAft>
              <a:buSzPts val="1800"/>
              <a:buFont typeface="Roboto Serif Light"/>
              <a:buAutoNum type="arabicPeriod"/>
            </a:pPr>
            <a:r>
              <a:rPr lang="es" sz="1800">
                <a:latin typeface="Roboto Serif Light"/>
                <a:ea typeface="Roboto Serif Light"/>
                <a:cs typeface="Roboto Serif Light"/>
                <a:sym typeface="Roboto Serif Light"/>
              </a:rPr>
              <a:t>Design an AI that can be the </a:t>
            </a:r>
            <a:r>
              <a:rPr lang="es" sz="1800">
                <a:latin typeface="Roboto Serif Light"/>
                <a:ea typeface="Roboto Serif Light"/>
                <a:cs typeface="Roboto Serif Light"/>
                <a:sym typeface="Roboto Serif Light"/>
              </a:rPr>
              <a:t>storyteller</a:t>
            </a:r>
            <a:r>
              <a:rPr lang="es" sz="1800">
                <a:latin typeface="Roboto Serif Light"/>
                <a:ea typeface="Roboto Serif Light"/>
                <a:cs typeface="Roboto Serif Light"/>
                <a:sym typeface="Roboto Serif Light"/>
              </a:rPr>
              <a:t>. We might use </a:t>
            </a:r>
            <a:r>
              <a:rPr lang="es" sz="1800" u="sng">
                <a:solidFill>
                  <a:schemeClr val="hlink"/>
                </a:solidFill>
                <a:latin typeface="Roboto Serif Light"/>
                <a:ea typeface="Roboto Serif Light"/>
                <a:cs typeface="Roboto Serif Light"/>
                <a:sym typeface="Roboto Serif Light"/>
                <a:hlinkClick r:id="rId3"/>
              </a:rPr>
              <a:t>CLIP interrogator</a:t>
            </a:r>
            <a:r>
              <a:rPr lang="es" sz="1800">
                <a:latin typeface="Roboto Serif Light"/>
                <a:ea typeface="Roboto Serif Light"/>
                <a:cs typeface="Roboto Serif Light"/>
                <a:sym typeface="Roboto Serif Light"/>
              </a:rPr>
              <a:t> (an image to text model) + an LLM or a </a:t>
            </a:r>
            <a:r>
              <a:rPr lang="es" sz="1800" u="sng">
                <a:solidFill>
                  <a:schemeClr val="hlink"/>
                </a:solidFill>
                <a:latin typeface="Roboto Serif Light"/>
                <a:ea typeface="Roboto Serif Light"/>
                <a:cs typeface="Roboto Serif Light"/>
                <a:sym typeface="Roboto Serif Light"/>
                <a:hlinkClick r:id="rId4"/>
              </a:rPr>
              <a:t>multi-modal LLM</a:t>
            </a:r>
            <a:endParaRPr sz="1800">
              <a:latin typeface="Roboto Serif Light"/>
              <a:ea typeface="Roboto Serif Light"/>
              <a:cs typeface="Roboto Serif Light"/>
              <a:sym typeface="Roboto Serif Light"/>
            </a:endParaRPr>
          </a:p>
          <a:p>
            <a:pPr indent="-342900" lvl="0" marL="457200" rtl="0" algn="l">
              <a:spcBef>
                <a:spcPts val="0"/>
              </a:spcBef>
              <a:spcAft>
                <a:spcPts val="0"/>
              </a:spcAft>
              <a:buSzPts val="1800"/>
              <a:buFont typeface="Roboto Serif Light"/>
              <a:buAutoNum type="arabicPeriod"/>
            </a:pPr>
            <a:r>
              <a:rPr lang="es" sz="1800">
                <a:latin typeface="Roboto Serif Light"/>
                <a:ea typeface="Roboto Serif Light"/>
                <a:cs typeface="Roboto Serif Light"/>
                <a:sym typeface="Roboto Serif Light"/>
              </a:rPr>
              <a:t>Design an experimental protocol to benchmark the performance of our models.</a:t>
            </a:r>
            <a:endParaRPr sz="1800">
              <a:latin typeface="Roboto Serif Light"/>
              <a:ea typeface="Roboto Serif Light"/>
              <a:cs typeface="Roboto Serif Light"/>
              <a:sym typeface="Roboto Serif Light"/>
            </a:endParaRPr>
          </a:p>
        </p:txBody>
      </p:sp>
    </p:spTree>
  </p:cSld>
  <p:clrMapOvr>
    <a:masterClrMapping/>
  </p:clrMapOvr>
  <p:transition spd="med">
    <p:fade/>
  </p:transition>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7"/>
          <p:cNvSpPr txBox="1"/>
          <p:nvPr>
            <p:ph type="title"/>
          </p:nvPr>
        </p:nvSpPr>
        <p:spPr>
          <a:xfrm>
            <a:off x="169475" y="242050"/>
            <a:ext cx="8337900" cy="46305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s" sz="6000">
                <a:latin typeface="Roboto Serif"/>
                <a:ea typeface="Roboto Serif"/>
                <a:cs typeface="Roboto Serif"/>
                <a:sym typeface="Roboto Serif"/>
              </a:rPr>
              <a:t>Data-driven Machine Perception </a:t>
            </a:r>
            <a:endParaRPr sz="6000">
              <a:latin typeface="Roboto Serif"/>
              <a:ea typeface="Roboto Serif"/>
              <a:cs typeface="Roboto Serif"/>
              <a:sym typeface="Roboto Serif"/>
            </a:endParaRPr>
          </a:p>
        </p:txBody>
      </p:sp>
      <p:sp>
        <p:nvSpPr>
          <p:cNvPr id="79" name="Google Shape;79;p17"/>
          <p:cNvSpPr/>
          <p:nvPr/>
        </p:nvSpPr>
        <p:spPr>
          <a:xfrm flipH="1" rot="-5400000">
            <a:off x="4138650" y="-807925"/>
            <a:ext cx="371700" cy="4940400"/>
          </a:xfrm>
          <a:prstGeom prst="leftBrace">
            <a:avLst>
              <a:gd fmla="val 50000" name="adj1"/>
              <a:gd fmla="val 50000" name="adj2"/>
            </a:avLst>
          </a:prstGeom>
          <a:no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0" name="Google Shape;80;p17"/>
          <p:cNvSpPr/>
          <p:nvPr/>
        </p:nvSpPr>
        <p:spPr>
          <a:xfrm rot="-5400000">
            <a:off x="4166750" y="-376775"/>
            <a:ext cx="371700" cy="8065500"/>
          </a:xfrm>
          <a:prstGeom prst="leftBrace">
            <a:avLst>
              <a:gd fmla="val 50000" name="adj1"/>
              <a:gd fmla="val 50000" name="adj2"/>
            </a:avLst>
          </a:prstGeom>
          <a:no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1" name="Google Shape;81;p17"/>
          <p:cNvSpPr txBox="1"/>
          <p:nvPr/>
        </p:nvSpPr>
        <p:spPr>
          <a:xfrm>
            <a:off x="1806700" y="847175"/>
            <a:ext cx="4940400" cy="466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800">
                <a:solidFill>
                  <a:schemeClr val="dk2"/>
                </a:solidFill>
                <a:latin typeface="Roboto Serif"/>
                <a:ea typeface="Roboto Serif"/>
                <a:cs typeface="Roboto Serif"/>
                <a:sym typeface="Roboto Serif"/>
              </a:rPr>
              <a:t>Machine Learning …</a:t>
            </a:r>
            <a:endParaRPr sz="1800">
              <a:solidFill>
                <a:schemeClr val="dk2"/>
              </a:solidFill>
              <a:latin typeface="Roboto Serif"/>
              <a:ea typeface="Roboto Serif"/>
              <a:cs typeface="Roboto Serif"/>
              <a:sym typeface="Roboto Serif"/>
            </a:endParaRPr>
          </a:p>
        </p:txBody>
      </p:sp>
      <p:sp>
        <p:nvSpPr>
          <p:cNvPr id="82" name="Google Shape;82;p17"/>
          <p:cNvSpPr txBox="1"/>
          <p:nvPr/>
        </p:nvSpPr>
        <p:spPr>
          <a:xfrm>
            <a:off x="1882400" y="3947350"/>
            <a:ext cx="4940400" cy="466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800">
                <a:solidFill>
                  <a:schemeClr val="dk2"/>
                </a:solidFill>
                <a:latin typeface="Roboto Serif"/>
                <a:ea typeface="Roboto Serif"/>
                <a:cs typeface="Roboto Serif"/>
                <a:sym typeface="Roboto Serif"/>
              </a:rPr>
              <a:t>… on perceptual data (e.g. images, audio)</a:t>
            </a:r>
            <a:endParaRPr sz="1800">
              <a:solidFill>
                <a:schemeClr val="dk2"/>
              </a:solidFill>
              <a:latin typeface="Roboto Serif"/>
              <a:ea typeface="Roboto Serif"/>
              <a:cs typeface="Roboto Serif"/>
              <a:sym typeface="Roboto Serif"/>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18"/>
          <p:cNvSpPr txBox="1"/>
          <p:nvPr>
            <p:ph type="title"/>
          </p:nvPr>
        </p:nvSpPr>
        <p:spPr>
          <a:xfrm>
            <a:off x="311700" y="2164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990"/>
              <a:buFont typeface="Arial"/>
              <a:buNone/>
            </a:pPr>
            <a:r>
              <a:rPr lang="es" sz="2720">
                <a:latin typeface="Roboto Serif Light"/>
                <a:ea typeface="Roboto Serif Light"/>
                <a:cs typeface="Roboto Serif Light"/>
                <a:sym typeface="Roboto Serif Light"/>
              </a:rPr>
              <a:t>Course outline</a:t>
            </a:r>
            <a:endParaRPr sz="2720">
              <a:latin typeface="Roboto Serif Light"/>
              <a:ea typeface="Roboto Serif Light"/>
              <a:cs typeface="Roboto Serif Light"/>
              <a:sym typeface="Roboto Serif Light"/>
            </a:endParaRPr>
          </a:p>
          <a:p>
            <a:pPr indent="0" lvl="0" marL="0" rtl="0" algn="ctr">
              <a:spcBef>
                <a:spcPts val="0"/>
              </a:spcBef>
              <a:spcAft>
                <a:spcPts val="0"/>
              </a:spcAft>
              <a:buSzPts val="990"/>
              <a:buNone/>
            </a:pPr>
            <a:r>
              <a:t/>
            </a:r>
            <a:endParaRPr sz="2720">
              <a:latin typeface="Roboto Serif Light"/>
              <a:ea typeface="Roboto Serif Light"/>
              <a:cs typeface="Roboto Serif Light"/>
              <a:sym typeface="Roboto Serif Light"/>
            </a:endParaRPr>
          </a:p>
        </p:txBody>
      </p:sp>
      <p:sp>
        <p:nvSpPr>
          <p:cNvPr id="88" name="Google Shape;88;p18"/>
          <p:cNvSpPr txBox="1"/>
          <p:nvPr>
            <p:ph type="title"/>
          </p:nvPr>
        </p:nvSpPr>
        <p:spPr>
          <a:xfrm>
            <a:off x="169475" y="949025"/>
            <a:ext cx="2890800" cy="39234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s" sz="1720">
                <a:latin typeface="Roboto Serif Medium"/>
                <a:ea typeface="Roboto Serif Medium"/>
                <a:cs typeface="Roboto Serif Medium"/>
                <a:sym typeface="Roboto Serif Medium"/>
              </a:rPr>
              <a:t>Problem definition</a:t>
            </a:r>
            <a:endParaRPr sz="1520">
              <a:latin typeface="Roboto Serif"/>
              <a:ea typeface="Roboto Serif"/>
              <a:cs typeface="Roboto Serif"/>
              <a:sym typeface="Roboto Serif"/>
            </a:endParaRPr>
          </a:p>
          <a:p>
            <a:pPr indent="-325120" lvl="0" marL="457200" rtl="0" algn="l">
              <a:lnSpc>
                <a:spcPct val="150000"/>
              </a:lnSpc>
              <a:spcBef>
                <a:spcPts val="0"/>
              </a:spcBef>
              <a:spcAft>
                <a:spcPts val="0"/>
              </a:spcAft>
              <a:buSzPts val="1520"/>
              <a:buFont typeface="Roboto Serif"/>
              <a:buChar char="●"/>
            </a:pPr>
            <a:r>
              <a:rPr lang="es" sz="1520">
                <a:latin typeface="Roboto Serif"/>
                <a:ea typeface="Roboto Serif"/>
                <a:cs typeface="Roboto Serif"/>
                <a:sym typeface="Roboto Serif"/>
              </a:rPr>
              <a:t>Research question(s)</a:t>
            </a:r>
            <a:endParaRPr sz="1520">
              <a:latin typeface="Roboto Serif"/>
              <a:ea typeface="Roboto Serif"/>
              <a:cs typeface="Roboto Serif"/>
              <a:sym typeface="Roboto Serif"/>
            </a:endParaRPr>
          </a:p>
          <a:p>
            <a:pPr indent="-325120" lvl="0" marL="457200" rtl="0" algn="l">
              <a:lnSpc>
                <a:spcPct val="150000"/>
              </a:lnSpc>
              <a:spcBef>
                <a:spcPts val="0"/>
              </a:spcBef>
              <a:spcAft>
                <a:spcPts val="0"/>
              </a:spcAft>
              <a:buSzPts val="1520"/>
              <a:buFont typeface="Roboto Serif"/>
              <a:buChar char="●"/>
            </a:pPr>
            <a:r>
              <a:rPr lang="es" sz="1520">
                <a:latin typeface="Roboto Serif"/>
                <a:ea typeface="Roboto Serif"/>
                <a:cs typeface="Roboto Serif"/>
                <a:sym typeface="Roboto Serif"/>
              </a:rPr>
              <a:t>Data and compute budget</a:t>
            </a:r>
            <a:endParaRPr sz="1520">
              <a:latin typeface="Roboto Serif"/>
              <a:ea typeface="Roboto Serif"/>
              <a:cs typeface="Roboto Serif"/>
              <a:sym typeface="Roboto Serif"/>
            </a:endParaRPr>
          </a:p>
          <a:p>
            <a:pPr indent="-325120" lvl="0" marL="457200" rtl="0" algn="l">
              <a:lnSpc>
                <a:spcPct val="150000"/>
              </a:lnSpc>
              <a:spcBef>
                <a:spcPts val="0"/>
              </a:spcBef>
              <a:spcAft>
                <a:spcPts val="0"/>
              </a:spcAft>
              <a:buSzPts val="1520"/>
              <a:buFont typeface="Roboto Serif"/>
              <a:buChar char="●"/>
            </a:pPr>
            <a:r>
              <a:rPr lang="es" sz="1520">
                <a:latin typeface="Roboto Serif"/>
                <a:ea typeface="Roboto Serif"/>
                <a:cs typeface="Roboto Serif"/>
                <a:sym typeface="Roboto Serif"/>
              </a:rPr>
              <a:t>Objectives, baselines and metrics</a:t>
            </a:r>
            <a:endParaRPr sz="1520">
              <a:latin typeface="Roboto Serif"/>
              <a:ea typeface="Roboto Serif"/>
              <a:cs typeface="Roboto Serif"/>
              <a:sym typeface="Roboto Serif"/>
            </a:endParaRPr>
          </a:p>
          <a:p>
            <a:pPr indent="-325120" lvl="0" marL="457200" rtl="0" algn="l">
              <a:lnSpc>
                <a:spcPct val="150000"/>
              </a:lnSpc>
              <a:spcBef>
                <a:spcPts val="0"/>
              </a:spcBef>
              <a:spcAft>
                <a:spcPts val="0"/>
              </a:spcAft>
              <a:buSzPts val="1520"/>
              <a:buFont typeface="Roboto Serif"/>
              <a:buChar char="●"/>
            </a:pPr>
            <a:r>
              <a:rPr lang="es" sz="1520">
                <a:latin typeface="Roboto Serif"/>
                <a:ea typeface="Roboto Serif"/>
                <a:cs typeface="Roboto Serif"/>
                <a:sym typeface="Roboto Serif"/>
              </a:rPr>
              <a:t>Work plan</a:t>
            </a:r>
            <a:endParaRPr sz="1520">
              <a:latin typeface="Roboto Serif"/>
              <a:ea typeface="Roboto Serif"/>
              <a:cs typeface="Roboto Serif"/>
              <a:sym typeface="Roboto Serif"/>
            </a:endParaRPr>
          </a:p>
          <a:p>
            <a:pPr indent="0" lvl="0" marL="457200" rtl="0" algn="l">
              <a:lnSpc>
                <a:spcPct val="150000"/>
              </a:lnSpc>
              <a:spcBef>
                <a:spcPts val="0"/>
              </a:spcBef>
              <a:spcAft>
                <a:spcPts val="0"/>
              </a:spcAft>
              <a:buNone/>
            </a:pPr>
            <a:r>
              <a:t/>
            </a:r>
            <a:endParaRPr sz="1520">
              <a:latin typeface="Roboto Serif"/>
              <a:ea typeface="Roboto Serif"/>
              <a:cs typeface="Roboto Serif"/>
              <a:sym typeface="Roboto Serif"/>
            </a:endParaRPr>
          </a:p>
          <a:p>
            <a:pPr indent="0" lvl="0" marL="0" rtl="0" algn="l">
              <a:lnSpc>
                <a:spcPct val="150000"/>
              </a:lnSpc>
              <a:spcBef>
                <a:spcPts val="0"/>
              </a:spcBef>
              <a:spcAft>
                <a:spcPts val="0"/>
              </a:spcAft>
              <a:buNone/>
            </a:pPr>
            <a:r>
              <a:rPr i="1" lang="es" sz="1520">
                <a:latin typeface="Roboto Serif"/>
                <a:ea typeface="Roboto Serif"/>
                <a:cs typeface="Roboto Serif"/>
                <a:sym typeface="Roboto Serif"/>
              </a:rPr>
              <a:t>Deliverable: </a:t>
            </a:r>
            <a:endParaRPr i="1" sz="1520">
              <a:latin typeface="Roboto Serif"/>
              <a:ea typeface="Roboto Serif"/>
              <a:cs typeface="Roboto Serif"/>
              <a:sym typeface="Roboto Serif"/>
            </a:endParaRPr>
          </a:p>
          <a:p>
            <a:pPr indent="0" lvl="0" marL="0" rtl="0" algn="l">
              <a:lnSpc>
                <a:spcPct val="150000"/>
              </a:lnSpc>
              <a:spcBef>
                <a:spcPts val="0"/>
              </a:spcBef>
              <a:spcAft>
                <a:spcPts val="0"/>
              </a:spcAft>
              <a:buNone/>
            </a:pPr>
            <a:r>
              <a:rPr i="1" lang="es" sz="1520">
                <a:latin typeface="Roboto Serif"/>
                <a:ea typeface="Roboto Serif"/>
                <a:cs typeface="Roboto Serif"/>
                <a:sym typeface="Roboto Serif"/>
              </a:rPr>
              <a:t>Group presentations on February 19th</a:t>
            </a:r>
            <a:endParaRPr i="1" sz="1520">
              <a:latin typeface="Roboto Serif"/>
              <a:ea typeface="Roboto Serif"/>
              <a:cs typeface="Roboto Serif"/>
              <a:sym typeface="Roboto Serif"/>
            </a:endParaRPr>
          </a:p>
        </p:txBody>
      </p:sp>
    </p:spTree>
  </p:cSld>
  <p:clrMapOvr>
    <a:masterClrMapping/>
  </p:clrMapOvr>
  <p:transition spd="med">
    <p:fade/>
  </p:transition>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9"/>
          <p:cNvSpPr txBox="1"/>
          <p:nvPr>
            <p:ph type="title"/>
          </p:nvPr>
        </p:nvSpPr>
        <p:spPr>
          <a:xfrm>
            <a:off x="311700" y="2164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990"/>
              <a:buFont typeface="Arial"/>
              <a:buNone/>
            </a:pPr>
            <a:r>
              <a:rPr lang="es" sz="2720">
                <a:latin typeface="Roboto Serif Light"/>
                <a:ea typeface="Roboto Serif Light"/>
                <a:cs typeface="Roboto Serif Light"/>
                <a:sym typeface="Roboto Serif Light"/>
              </a:rPr>
              <a:t>Course outline</a:t>
            </a:r>
            <a:endParaRPr sz="2720">
              <a:latin typeface="Roboto Serif Light"/>
              <a:ea typeface="Roboto Serif Light"/>
              <a:cs typeface="Roboto Serif Light"/>
              <a:sym typeface="Roboto Serif Light"/>
            </a:endParaRPr>
          </a:p>
          <a:p>
            <a:pPr indent="0" lvl="0" marL="0" rtl="0" algn="ctr">
              <a:spcBef>
                <a:spcPts val="0"/>
              </a:spcBef>
              <a:spcAft>
                <a:spcPts val="0"/>
              </a:spcAft>
              <a:buSzPts val="990"/>
              <a:buNone/>
            </a:pPr>
            <a:r>
              <a:t/>
            </a:r>
            <a:endParaRPr sz="2720">
              <a:latin typeface="Roboto Serif Light"/>
              <a:ea typeface="Roboto Serif Light"/>
              <a:cs typeface="Roboto Serif Light"/>
              <a:sym typeface="Roboto Serif Light"/>
            </a:endParaRPr>
          </a:p>
        </p:txBody>
      </p:sp>
      <p:sp>
        <p:nvSpPr>
          <p:cNvPr id="94" name="Google Shape;94;p19"/>
          <p:cNvSpPr txBox="1"/>
          <p:nvPr>
            <p:ph type="title"/>
          </p:nvPr>
        </p:nvSpPr>
        <p:spPr>
          <a:xfrm>
            <a:off x="169475" y="949025"/>
            <a:ext cx="2890800" cy="39234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s" sz="1720">
                <a:latin typeface="Roboto Serif Medium"/>
                <a:ea typeface="Roboto Serif Medium"/>
                <a:cs typeface="Roboto Serif Medium"/>
                <a:sym typeface="Roboto Serif Medium"/>
              </a:rPr>
              <a:t>Problem definition</a:t>
            </a:r>
            <a:endParaRPr sz="1520">
              <a:latin typeface="Roboto Serif"/>
              <a:ea typeface="Roboto Serif"/>
              <a:cs typeface="Roboto Serif"/>
              <a:sym typeface="Roboto Serif"/>
            </a:endParaRPr>
          </a:p>
          <a:p>
            <a:pPr indent="-325120" lvl="0" marL="457200" rtl="0" algn="l">
              <a:lnSpc>
                <a:spcPct val="150000"/>
              </a:lnSpc>
              <a:spcBef>
                <a:spcPts val="0"/>
              </a:spcBef>
              <a:spcAft>
                <a:spcPts val="0"/>
              </a:spcAft>
              <a:buSzPts val="1520"/>
              <a:buFont typeface="Roboto Serif"/>
              <a:buChar char="●"/>
            </a:pPr>
            <a:r>
              <a:rPr lang="es" sz="1520">
                <a:latin typeface="Roboto Serif"/>
                <a:ea typeface="Roboto Serif"/>
                <a:cs typeface="Roboto Serif"/>
                <a:sym typeface="Roboto Serif"/>
              </a:rPr>
              <a:t>Research question(s)</a:t>
            </a:r>
            <a:endParaRPr sz="1520">
              <a:latin typeface="Roboto Serif"/>
              <a:ea typeface="Roboto Serif"/>
              <a:cs typeface="Roboto Serif"/>
              <a:sym typeface="Roboto Serif"/>
            </a:endParaRPr>
          </a:p>
          <a:p>
            <a:pPr indent="-325120" lvl="0" marL="457200" rtl="0" algn="l">
              <a:lnSpc>
                <a:spcPct val="150000"/>
              </a:lnSpc>
              <a:spcBef>
                <a:spcPts val="0"/>
              </a:spcBef>
              <a:spcAft>
                <a:spcPts val="0"/>
              </a:spcAft>
              <a:buSzPts val="1520"/>
              <a:buFont typeface="Roboto Serif"/>
              <a:buChar char="●"/>
            </a:pPr>
            <a:r>
              <a:rPr lang="es" sz="1520">
                <a:latin typeface="Roboto Serif"/>
                <a:ea typeface="Roboto Serif"/>
                <a:cs typeface="Roboto Serif"/>
                <a:sym typeface="Roboto Serif"/>
              </a:rPr>
              <a:t>Data and compute budget</a:t>
            </a:r>
            <a:endParaRPr sz="1520">
              <a:latin typeface="Roboto Serif"/>
              <a:ea typeface="Roboto Serif"/>
              <a:cs typeface="Roboto Serif"/>
              <a:sym typeface="Roboto Serif"/>
            </a:endParaRPr>
          </a:p>
          <a:p>
            <a:pPr indent="-325120" lvl="0" marL="457200" rtl="0" algn="l">
              <a:lnSpc>
                <a:spcPct val="150000"/>
              </a:lnSpc>
              <a:spcBef>
                <a:spcPts val="0"/>
              </a:spcBef>
              <a:spcAft>
                <a:spcPts val="0"/>
              </a:spcAft>
              <a:buSzPts val="1520"/>
              <a:buFont typeface="Roboto Serif"/>
              <a:buChar char="●"/>
            </a:pPr>
            <a:r>
              <a:rPr lang="es" sz="1520">
                <a:latin typeface="Roboto Serif"/>
                <a:ea typeface="Roboto Serif"/>
                <a:cs typeface="Roboto Serif"/>
                <a:sym typeface="Roboto Serif"/>
              </a:rPr>
              <a:t>Objectives, baselines and metrics</a:t>
            </a:r>
            <a:endParaRPr sz="1520">
              <a:latin typeface="Roboto Serif"/>
              <a:ea typeface="Roboto Serif"/>
              <a:cs typeface="Roboto Serif"/>
              <a:sym typeface="Roboto Serif"/>
            </a:endParaRPr>
          </a:p>
          <a:p>
            <a:pPr indent="-325120" lvl="0" marL="457200" rtl="0" algn="l">
              <a:lnSpc>
                <a:spcPct val="150000"/>
              </a:lnSpc>
              <a:spcBef>
                <a:spcPts val="0"/>
              </a:spcBef>
              <a:spcAft>
                <a:spcPts val="0"/>
              </a:spcAft>
              <a:buSzPts val="1520"/>
              <a:buFont typeface="Roboto Serif"/>
              <a:buChar char="●"/>
            </a:pPr>
            <a:r>
              <a:rPr lang="es" sz="1520">
                <a:latin typeface="Roboto Serif"/>
                <a:ea typeface="Roboto Serif"/>
                <a:cs typeface="Roboto Serif"/>
                <a:sym typeface="Roboto Serif"/>
              </a:rPr>
              <a:t>Work plan</a:t>
            </a:r>
            <a:endParaRPr sz="1520">
              <a:latin typeface="Roboto Serif"/>
              <a:ea typeface="Roboto Serif"/>
              <a:cs typeface="Roboto Serif"/>
              <a:sym typeface="Roboto Serif"/>
            </a:endParaRPr>
          </a:p>
          <a:p>
            <a:pPr indent="0" lvl="0" marL="457200" rtl="0" algn="l">
              <a:lnSpc>
                <a:spcPct val="150000"/>
              </a:lnSpc>
              <a:spcBef>
                <a:spcPts val="0"/>
              </a:spcBef>
              <a:spcAft>
                <a:spcPts val="0"/>
              </a:spcAft>
              <a:buNone/>
            </a:pPr>
            <a:r>
              <a:t/>
            </a:r>
            <a:endParaRPr sz="1520">
              <a:latin typeface="Roboto Serif"/>
              <a:ea typeface="Roboto Serif"/>
              <a:cs typeface="Roboto Serif"/>
              <a:sym typeface="Roboto Serif"/>
            </a:endParaRPr>
          </a:p>
          <a:p>
            <a:pPr indent="0" lvl="0" marL="0" rtl="0" algn="l">
              <a:lnSpc>
                <a:spcPct val="150000"/>
              </a:lnSpc>
              <a:spcBef>
                <a:spcPts val="0"/>
              </a:spcBef>
              <a:spcAft>
                <a:spcPts val="0"/>
              </a:spcAft>
              <a:buNone/>
            </a:pPr>
            <a:r>
              <a:rPr i="1" lang="es" sz="1520">
                <a:latin typeface="Roboto Serif"/>
                <a:ea typeface="Roboto Serif"/>
                <a:cs typeface="Roboto Serif"/>
                <a:sym typeface="Roboto Serif"/>
              </a:rPr>
              <a:t>Deliverable: </a:t>
            </a:r>
            <a:endParaRPr i="1" sz="1520">
              <a:latin typeface="Roboto Serif"/>
              <a:ea typeface="Roboto Serif"/>
              <a:cs typeface="Roboto Serif"/>
              <a:sym typeface="Roboto Serif"/>
            </a:endParaRPr>
          </a:p>
          <a:p>
            <a:pPr indent="0" lvl="0" marL="0" rtl="0" algn="l">
              <a:lnSpc>
                <a:spcPct val="150000"/>
              </a:lnSpc>
              <a:spcBef>
                <a:spcPts val="0"/>
              </a:spcBef>
              <a:spcAft>
                <a:spcPts val="0"/>
              </a:spcAft>
              <a:buNone/>
            </a:pPr>
            <a:r>
              <a:rPr i="1" lang="es" sz="1520">
                <a:latin typeface="Roboto Serif"/>
                <a:ea typeface="Roboto Serif"/>
                <a:cs typeface="Roboto Serif"/>
                <a:sym typeface="Roboto Serif"/>
              </a:rPr>
              <a:t>Group presentations on February 19th</a:t>
            </a:r>
            <a:endParaRPr i="1" sz="1520">
              <a:latin typeface="Roboto Serif"/>
              <a:ea typeface="Roboto Serif"/>
              <a:cs typeface="Roboto Serif"/>
              <a:sym typeface="Roboto Serif"/>
            </a:endParaRPr>
          </a:p>
        </p:txBody>
      </p:sp>
      <p:sp>
        <p:nvSpPr>
          <p:cNvPr id="95" name="Google Shape;95;p19"/>
          <p:cNvSpPr txBox="1"/>
          <p:nvPr>
            <p:ph type="title"/>
          </p:nvPr>
        </p:nvSpPr>
        <p:spPr>
          <a:xfrm>
            <a:off x="3293675" y="949025"/>
            <a:ext cx="2890800" cy="39234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s" sz="1720">
                <a:latin typeface="Roboto Serif Medium"/>
                <a:ea typeface="Roboto Serif Medium"/>
                <a:cs typeface="Roboto Serif Medium"/>
                <a:sym typeface="Roboto Serif Medium"/>
              </a:rPr>
              <a:t>Experimental setup</a:t>
            </a:r>
            <a:endParaRPr sz="1720">
              <a:latin typeface="Roboto Serif Medium"/>
              <a:ea typeface="Roboto Serif Medium"/>
              <a:cs typeface="Roboto Serif Medium"/>
              <a:sym typeface="Roboto Serif Medium"/>
            </a:endParaRPr>
          </a:p>
          <a:p>
            <a:pPr indent="-325120" lvl="0" marL="457200" rtl="0" algn="l">
              <a:lnSpc>
                <a:spcPct val="150000"/>
              </a:lnSpc>
              <a:spcBef>
                <a:spcPts val="0"/>
              </a:spcBef>
              <a:spcAft>
                <a:spcPts val="0"/>
              </a:spcAft>
              <a:buSzPts val="1520"/>
              <a:buFont typeface="Roboto Serif"/>
              <a:buChar char="●"/>
            </a:pPr>
            <a:r>
              <a:rPr lang="es" sz="1520">
                <a:latin typeface="Roboto Serif"/>
                <a:ea typeface="Roboto Serif"/>
                <a:cs typeface="Roboto Serif"/>
                <a:sym typeface="Roboto Serif"/>
              </a:rPr>
              <a:t>Working codebase</a:t>
            </a:r>
            <a:endParaRPr sz="1520">
              <a:latin typeface="Roboto Serif"/>
              <a:ea typeface="Roboto Serif"/>
              <a:cs typeface="Roboto Serif"/>
              <a:sym typeface="Roboto Serif"/>
            </a:endParaRPr>
          </a:p>
          <a:p>
            <a:pPr indent="-325120" lvl="0" marL="457200" rtl="0" algn="l">
              <a:lnSpc>
                <a:spcPct val="150000"/>
              </a:lnSpc>
              <a:spcBef>
                <a:spcPts val="0"/>
              </a:spcBef>
              <a:spcAft>
                <a:spcPts val="0"/>
              </a:spcAft>
              <a:buSzPts val="1520"/>
              <a:buFont typeface="Roboto Serif"/>
              <a:buChar char="●"/>
            </a:pPr>
            <a:r>
              <a:rPr lang="es" sz="1520">
                <a:latin typeface="Roboto Serif"/>
                <a:ea typeface="Roboto Serif"/>
                <a:cs typeface="Roboto Serif"/>
                <a:sym typeface="Roboto Serif"/>
              </a:rPr>
              <a:t>Baseline results</a:t>
            </a:r>
            <a:endParaRPr sz="1520">
              <a:latin typeface="Roboto Serif"/>
              <a:ea typeface="Roboto Serif"/>
              <a:cs typeface="Roboto Serif"/>
              <a:sym typeface="Roboto Serif"/>
            </a:endParaRPr>
          </a:p>
          <a:p>
            <a:pPr indent="-325120" lvl="0" marL="457200" rtl="0" algn="l">
              <a:lnSpc>
                <a:spcPct val="150000"/>
              </a:lnSpc>
              <a:spcBef>
                <a:spcPts val="0"/>
              </a:spcBef>
              <a:spcAft>
                <a:spcPts val="0"/>
              </a:spcAft>
              <a:buSzPts val="1520"/>
              <a:buFont typeface="Roboto Serif"/>
              <a:buChar char="●"/>
            </a:pPr>
            <a:r>
              <a:rPr lang="es" sz="1520">
                <a:latin typeface="Roboto Serif"/>
                <a:ea typeface="Roboto Serif"/>
                <a:cs typeface="Roboto Serif"/>
                <a:sym typeface="Roboto Serif"/>
              </a:rPr>
              <a:t>Re-evaluation of objectives and work plan</a:t>
            </a:r>
            <a:endParaRPr sz="1520">
              <a:latin typeface="Roboto Serif"/>
              <a:ea typeface="Roboto Serif"/>
              <a:cs typeface="Roboto Serif"/>
              <a:sym typeface="Roboto Serif"/>
            </a:endParaRPr>
          </a:p>
          <a:p>
            <a:pPr indent="0" lvl="0" marL="0" rtl="0" algn="l">
              <a:lnSpc>
                <a:spcPct val="150000"/>
              </a:lnSpc>
              <a:spcBef>
                <a:spcPts val="0"/>
              </a:spcBef>
              <a:spcAft>
                <a:spcPts val="0"/>
              </a:spcAft>
              <a:buNone/>
            </a:pPr>
            <a:r>
              <a:t/>
            </a:r>
            <a:endParaRPr i="1" sz="1520">
              <a:latin typeface="Roboto Serif"/>
              <a:ea typeface="Roboto Serif"/>
              <a:cs typeface="Roboto Serif"/>
              <a:sym typeface="Roboto Serif"/>
            </a:endParaRPr>
          </a:p>
          <a:p>
            <a:pPr indent="0" lvl="0" marL="0" rtl="0" algn="l">
              <a:lnSpc>
                <a:spcPct val="150000"/>
              </a:lnSpc>
              <a:spcBef>
                <a:spcPts val="0"/>
              </a:spcBef>
              <a:spcAft>
                <a:spcPts val="0"/>
              </a:spcAft>
              <a:buNone/>
            </a:pPr>
            <a:r>
              <a:t/>
            </a:r>
            <a:endParaRPr i="1" sz="1520">
              <a:latin typeface="Roboto Serif"/>
              <a:ea typeface="Roboto Serif"/>
              <a:cs typeface="Roboto Serif"/>
              <a:sym typeface="Roboto Serif"/>
            </a:endParaRPr>
          </a:p>
          <a:p>
            <a:pPr indent="0" lvl="0" marL="0" rtl="0" algn="l">
              <a:lnSpc>
                <a:spcPct val="150000"/>
              </a:lnSpc>
              <a:spcBef>
                <a:spcPts val="0"/>
              </a:spcBef>
              <a:spcAft>
                <a:spcPts val="0"/>
              </a:spcAft>
              <a:buNone/>
            </a:pPr>
            <a:r>
              <a:rPr i="1" lang="es" sz="1520">
                <a:latin typeface="Roboto Serif"/>
                <a:ea typeface="Roboto Serif"/>
                <a:cs typeface="Roboto Serif"/>
                <a:sym typeface="Roboto Serif"/>
              </a:rPr>
              <a:t>Deliverable:</a:t>
            </a:r>
            <a:endParaRPr i="1" sz="1520">
              <a:latin typeface="Roboto Serif"/>
              <a:ea typeface="Roboto Serif"/>
              <a:cs typeface="Roboto Serif"/>
              <a:sym typeface="Roboto Serif"/>
            </a:endParaRPr>
          </a:p>
          <a:p>
            <a:pPr indent="0" lvl="0" marL="0" rtl="0" algn="l">
              <a:lnSpc>
                <a:spcPct val="150000"/>
              </a:lnSpc>
              <a:spcBef>
                <a:spcPts val="0"/>
              </a:spcBef>
              <a:spcAft>
                <a:spcPts val="0"/>
              </a:spcAft>
              <a:buNone/>
            </a:pPr>
            <a:r>
              <a:rPr i="1" lang="es" sz="1520">
                <a:latin typeface="Roboto Serif"/>
                <a:ea typeface="Roboto Serif"/>
                <a:cs typeface="Roboto Serif"/>
                <a:sym typeface="Roboto Serif"/>
              </a:rPr>
              <a:t>Report to supervisor on March 14th </a:t>
            </a:r>
            <a:endParaRPr i="1" sz="1520">
              <a:latin typeface="Roboto Serif"/>
              <a:ea typeface="Roboto Serif"/>
              <a:cs typeface="Roboto Serif"/>
              <a:sym typeface="Roboto Serif"/>
            </a:endParaRPr>
          </a:p>
        </p:txBody>
      </p:sp>
    </p:spTree>
  </p:cSld>
  <p:clrMapOvr>
    <a:masterClrMapping/>
  </p:clrMapOvr>
  <p:transition spd="med">
    <p:fade/>
  </p:transition>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20"/>
          <p:cNvSpPr txBox="1"/>
          <p:nvPr>
            <p:ph type="title"/>
          </p:nvPr>
        </p:nvSpPr>
        <p:spPr>
          <a:xfrm>
            <a:off x="311700" y="2164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990"/>
              <a:buFont typeface="Arial"/>
              <a:buNone/>
            </a:pPr>
            <a:r>
              <a:rPr lang="es" sz="2720">
                <a:latin typeface="Roboto Serif Light"/>
                <a:ea typeface="Roboto Serif Light"/>
                <a:cs typeface="Roboto Serif Light"/>
                <a:sym typeface="Roboto Serif Light"/>
              </a:rPr>
              <a:t>Course outline</a:t>
            </a:r>
            <a:endParaRPr sz="2720">
              <a:latin typeface="Roboto Serif Light"/>
              <a:ea typeface="Roboto Serif Light"/>
              <a:cs typeface="Roboto Serif Light"/>
              <a:sym typeface="Roboto Serif Light"/>
            </a:endParaRPr>
          </a:p>
          <a:p>
            <a:pPr indent="0" lvl="0" marL="0" rtl="0" algn="ctr">
              <a:spcBef>
                <a:spcPts val="0"/>
              </a:spcBef>
              <a:spcAft>
                <a:spcPts val="0"/>
              </a:spcAft>
              <a:buSzPts val="990"/>
              <a:buNone/>
            </a:pPr>
            <a:r>
              <a:t/>
            </a:r>
            <a:endParaRPr sz="2720">
              <a:latin typeface="Roboto Serif Light"/>
              <a:ea typeface="Roboto Serif Light"/>
              <a:cs typeface="Roboto Serif Light"/>
              <a:sym typeface="Roboto Serif Light"/>
            </a:endParaRPr>
          </a:p>
        </p:txBody>
      </p:sp>
      <p:sp>
        <p:nvSpPr>
          <p:cNvPr id="101" name="Google Shape;101;p20"/>
          <p:cNvSpPr txBox="1"/>
          <p:nvPr>
            <p:ph type="title"/>
          </p:nvPr>
        </p:nvSpPr>
        <p:spPr>
          <a:xfrm>
            <a:off x="169475" y="949025"/>
            <a:ext cx="2890800" cy="39234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s" sz="1720">
                <a:latin typeface="Roboto Serif Medium"/>
                <a:ea typeface="Roboto Serif Medium"/>
                <a:cs typeface="Roboto Serif Medium"/>
                <a:sym typeface="Roboto Serif Medium"/>
              </a:rPr>
              <a:t>Problem definition</a:t>
            </a:r>
            <a:endParaRPr sz="1520">
              <a:latin typeface="Roboto Serif"/>
              <a:ea typeface="Roboto Serif"/>
              <a:cs typeface="Roboto Serif"/>
              <a:sym typeface="Roboto Serif"/>
            </a:endParaRPr>
          </a:p>
          <a:p>
            <a:pPr indent="-325120" lvl="0" marL="457200" rtl="0" algn="l">
              <a:lnSpc>
                <a:spcPct val="150000"/>
              </a:lnSpc>
              <a:spcBef>
                <a:spcPts val="0"/>
              </a:spcBef>
              <a:spcAft>
                <a:spcPts val="0"/>
              </a:spcAft>
              <a:buSzPts val="1520"/>
              <a:buFont typeface="Roboto Serif"/>
              <a:buChar char="●"/>
            </a:pPr>
            <a:r>
              <a:rPr lang="es" sz="1520">
                <a:latin typeface="Roboto Serif"/>
                <a:ea typeface="Roboto Serif"/>
                <a:cs typeface="Roboto Serif"/>
                <a:sym typeface="Roboto Serif"/>
              </a:rPr>
              <a:t>Research question(s)</a:t>
            </a:r>
            <a:endParaRPr sz="1520">
              <a:latin typeface="Roboto Serif"/>
              <a:ea typeface="Roboto Serif"/>
              <a:cs typeface="Roboto Serif"/>
              <a:sym typeface="Roboto Serif"/>
            </a:endParaRPr>
          </a:p>
          <a:p>
            <a:pPr indent="-325120" lvl="0" marL="457200" rtl="0" algn="l">
              <a:lnSpc>
                <a:spcPct val="150000"/>
              </a:lnSpc>
              <a:spcBef>
                <a:spcPts val="0"/>
              </a:spcBef>
              <a:spcAft>
                <a:spcPts val="0"/>
              </a:spcAft>
              <a:buSzPts val="1520"/>
              <a:buFont typeface="Roboto Serif"/>
              <a:buChar char="●"/>
            </a:pPr>
            <a:r>
              <a:rPr lang="es" sz="1520">
                <a:latin typeface="Roboto Serif"/>
                <a:ea typeface="Roboto Serif"/>
                <a:cs typeface="Roboto Serif"/>
                <a:sym typeface="Roboto Serif"/>
              </a:rPr>
              <a:t>Data and compute budget</a:t>
            </a:r>
            <a:endParaRPr sz="1520">
              <a:latin typeface="Roboto Serif"/>
              <a:ea typeface="Roboto Serif"/>
              <a:cs typeface="Roboto Serif"/>
              <a:sym typeface="Roboto Serif"/>
            </a:endParaRPr>
          </a:p>
          <a:p>
            <a:pPr indent="-325120" lvl="0" marL="457200" rtl="0" algn="l">
              <a:lnSpc>
                <a:spcPct val="150000"/>
              </a:lnSpc>
              <a:spcBef>
                <a:spcPts val="0"/>
              </a:spcBef>
              <a:spcAft>
                <a:spcPts val="0"/>
              </a:spcAft>
              <a:buSzPts val="1520"/>
              <a:buFont typeface="Roboto Serif"/>
              <a:buChar char="●"/>
            </a:pPr>
            <a:r>
              <a:rPr lang="es" sz="1520">
                <a:latin typeface="Roboto Serif"/>
                <a:ea typeface="Roboto Serif"/>
                <a:cs typeface="Roboto Serif"/>
                <a:sym typeface="Roboto Serif"/>
              </a:rPr>
              <a:t>Objectives, baselines and metrics</a:t>
            </a:r>
            <a:endParaRPr sz="1520">
              <a:latin typeface="Roboto Serif"/>
              <a:ea typeface="Roboto Serif"/>
              <a:cs typeface="Roboto Serif"/>
              <a:sym typeface="Roboto Serif"/>
            </a:endParaRPr>
          </a:p>
          <a:p>
            <a:pPr indent="-325120" lvl="0" marL="457200" rtl="0" algn="l">
              <a:lnSpc>
                <a:spcPct val="150000"/>
              </a:lnSpc>
              <a:spcBef>
                <a:spcPts val="0"/>
              </a:spcBef>
              <a:spcAft>
                <a:spcPts val="0"/>
              </a:spcAft>
              <a:buSzPts val="1520"/>
              <a:buFont typeface="Roboto Serif"/>
              <a:buChar char="●"/>
            </a:pPr>
            <a:r>
              <a:rPr lang="es" sz="1520">
                <a:latin typeface="Roboto Serif"/>
                <a:ea typeface="Roboto Serif"/>
                <a:cs typeface="Roboto Serif"/>
                <a:sym typeface="Roboto Serif"/>
              </a:rPr>
              <a:t>Work plan</a:t>
            </a:r>
            <a:endParaRPr sz="1520">
              <a:latin typeface="Roboto Serif"/>
              <a:ea typeface="Roboto Serif"/>
              <a:cs typeface="Roboto Serif"/>
              <a:sym typeface="Roboto Serif"/>
            </a:endParaRPr>
          </a:p>
          <a:p>
            <a:pPr indent="0" lvl="0" marL="457200" rtl="0" algn="l">
              <a:lnSpc>
                <a:spcPct val="150000"/>
              </a:lnSpc>
              <a:spcBef>
                <a:spcPts val="0"/>
              </a:spcBef>
              <a:spcAft>
                <a:spcPts val="0"/>
              </a:spcAft>
              <a:buNone/>
            </a:pPr>
            <a:r>
              <a:t/>
            </a:r>
            <a:endParaRPr sz="1520">
              <a:latin typeface="Roboto Serif"/>
              <a:ea typeface="Roboto Serif"/>
              <a:cs typeface="Roboto Serif"/>
              <a:sym typeface="Roboto Serif"/>
            </a:endParaRPr>
          </a:p>
          <a:p>
            <a:pPr indent="0" lvl="0" marL="0" rtl="0" algn="l">
              <a:lnSpc>
                <a:spcPct val="150000"/>
              </a:lnSpc>
              <a:spcBef>
                <a:spcPts val="0"/>
              </a:spcBef>
              <a:spcAft>
                <a:spcPts val="0"/>
              </a:spcAft>
              <a:buNone/>
            </a:pPr>
            <a:r>
              <a:rPr i="1" lang="es" sz="1520">
                <a:latin typeface="Roboto Serif"/>
                <a:ea typeface="Roboto Serif"/>
                <a:cs typeface="Roboto Serif"/>
                <a:sym typeface="Roboto Serif"/>
              </a:rPr>
              <a:t>Deliverable: </a:t>
            </a:r>
            <a:endParaRPr i="1" sz="1520">
              <a:latin typeface="Roboto Serif"/>
              <a:ea typeface="Roboto Serif"/>
              <a:cs typeface="Roboto Serif"/>
              <a:sym typeface="Roboto Serif"/>
            </a:endParaRPr>
          </a:p>
          <a:p>
            <a:pPr indent="0" lvl="0" marL="0" rtl="0" algn="l">
              <a:lnSpc>
                <a:spcPct val="150000"/>
              </a:lnSpc>
              <a:spcBef>
                <a:spcPts val="0"/>
              </a:spcBef>
              <a:spcAft>
                <a:spcPts val="0"/>
              </a:spcAft>
              <a:buNone/>
            </a:pPr>
            <a:r>
              <a:rPr i="1" lang="es" sz="1520">
                <a:latin typeface="Roboto Serif"/>
                <a:ea typeface="Roboto Serif"/>
                <a:cs typeface="Roboto Serif"/>
                <a:sym typeface="Roboto Serif"/>
              </a:rPr>
              <a:t>Group presentations on February 19th</a:t>
            </a:r>
            <a:endParaRPr i="1" sz="1520">
              <a:latin typeface="Roboto Serif"/>
              <a:ea typeface="Roboto Serif"/>
              <a:cs typeface="Roboto Serif"/>
              <a:sym typeface="Roboto Serif"/>
            </a:endParaRPr>
          </a:p>
        </p:txBody>
      </p:sp>
      <p:sp>
        <p:nvSpPr>
          <p:cNvPr id="102" name="Google Shape;102;p20"/>
          <p:cNvSpPr txBox="1"/>
          <p:nvPr>
            <p:ph type="title"/>
          </p:nvPr>
        </p:nvSpPr>
        <p:spPr>
          <a:xfrm>
            <a:off x="3293675" y="949025"/>
            <a:ext cx="2890800" cy="39234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s" sz="1720">
                <a:latin typeface="Roboto Serif Medium"/>
                <a:ea typeface="Roboto Serif Medium"/>
                <a:cs typeface="Roboto Serif Medium"/>
                <a:sym typeface="Roboto Serif Medium"/>
              </a:rPr>
              <a:t>Experimental setup</a:t>
            </a:r>
            <a:endParaRPr sz="1720">
              <a:latin typeface="Roboto Serif Medium"/>
              <a:ea typeface="Roboto Serif Medium"/>
              <a:cs typeface="Roboto Serif Medium"/>
              <a:sym typeface="Roboto Serif Medium"/>
            </a:endParaRPr>
          </a:p>
          <a:p>
            <a:pPr indent="-325120" lvl="0" marL="457200" rtl="0" algn="l">
              <a:lnSpc>
                <a:spcPct val="150000"/>
              </a:lnSpc>
              <a:spcBef>
                <a:spcPts val="0"/>
              </a:spcBef>
              <a:spcAft>
                <a:spcPts val="0"/>
              </a:spcAft>
              <a:buSzPts val="1520"/>
              <a:buFont typeface="Roboto Serif"/>
              <a:buChar char="●"/>
            </a:pPr>
            <a:r>
              <a:rPr lang="es" sz="1520">
                <a:latin typeface="Roboto Serif"/>
                <a:ea typeface="Roboto Serif"/>
                <a:cs typeface="Roboto Serif"/>
                <a:sym typeface="Roboto Serif"/>
              </a:rPr>
              <a:t>Working codebase</a:t>
            </a:r>
            <a:endParaRPr sz="1520">
              <a:latin typeface="Roboto Serif"/>
              <a:ea typeface="Roboto Serif"/>
              <a:cs typeface="Roboto Serif"/>
              <a:sym typeface="Roboto Serif"/>
            </a:endParaRPr>
          </a:p>
          <a:p>
            <a:pPr indent="-325120" lvl="0" marL="457200" rtl="0" algn="l">
              <a:lnSpc>
                <a:spcPct val="150000"/>
              </a:lnSpc>
              <a:spcBef>
                <a:spcPts val="0"/>
              </a:spcBef>
              <a:spcAft>
                <a:spcPts val="0"/>
              </a:spcAft>
              <a:buSzPts val="1520"/>
              <a:buFont typeface="Roboto Serif"/>
              <a:buChar char="●"/>
            </a:pPr>
            <a:r>
              <a:rPr lang="es" sz="1520">
                <a:latin typeface="Roboto Serif"/>
                <a:ea typeface="Roboto Serif"/>
                <a:cs typeface="Roboto Serif"/>
                <a:sym typeface="Roboto Serif"/>
              </a:rPr>
              <a:t>Baseline results</a:t>
            </a:r>
            <a:endParaRPr sz="1520">
              <a:latin typeface="Roboto Serif"/>
              <a:ea typeface="Roboto Serif"/>
              <a:cs typeface="Roboto Serif"/>
              <a:sym typeface="Roboto Serif"/>
            </a:endParaRPr>
          </a:p>
          <a:p>
            <a:pPr indent="-325120" lvl="0" marL="457200" rtl="0" algn="l">
              <a:lnSpc>
                <a:spcPct val="150000"/>
              </a:lnSpc>
              <a:spcBef>
                <a:spcPts val="0"/>
              </a:spcBef>
              <a:spcAft>
                <a:spcPts val="0"/>
              </a:spcAft>
              <a:buSzPts val="1520"/>
              <a:buFont typeface="Roboto Serif"/>
              <a:buChar char="●"/>
            </a:pPr>
            <a:r>
              <a:rPr lang="es" sz="1520">
                <a:latin typeface="Roboto Serif"/>
                <a:ea typeface="Roboto Serif"/>
                <a:cs typeface="Roboto Serif"/>
                <a:sym typeface="Roboto Serif"/>
              </a:rPr>
              <a:t>Re-evaluation of objectives and work plan</a:t>
            </a:r>
            <a:endParaRPr sz="1520">
              <a:latin typeface="Roboto Serif"/>
              <a:ea typeface="Roboto Serif"/>
              <a:cs typeface="Roboto Serif"/>
              <a:sym typeface="Roboto Serif"/>
            </a:endParaRPr>
          </a:p>
          <a:p>
            <a:pPr indent="0" lvl="0" marL="0" rtl="0" algn="l">
              <a:lnSpc>
                <a:spcPct val="150000"/>
              </a:lnSpc>
              <a:spcBef>
                <a:spcPts val="0"/>
              </a:spcBef>
              <a:spcAft>
                <a:spcPts val="0"/>
              </a:spcAft>
              <a:buNone/>
            </a:pPr>
            <a:r>
              <a:t/>
            </a:r>
            <a:endParaRPr i="1" sz="1520">
              <a:latin typeface="Roboto Serif"/>
              <a:ea typeface="Roboto Serif"/>
              <a:cs typeface="Roboto Serif"/>
              <a:sym typeface="Roboto Serif"/>
            </a:endParaRPr>
          </a:p>
          <a:p>
            <a:pPr indent="0" lvl="0" marL="0" rtl="0" algn="l">
              <a:lnSpc>
                <a:spcPct val="150000"/>
              </a:lnSpc>
              <a:spcBef>
                <a:spcPts val="0"/>
              </a:spcBef>
              <a:spcAft>
                <a:spcPts val="0"/>
              </a:spcAft>
              <a:buNone/>
            </a:pPr>
            <a:r>
              <a:t/>
            </a:r>
            <a:endParaRPr i="1" sz="1520">
              <a:latin typeface="Roboto Serif"/>
              <a:ea typeface="Roboto Serif"/>
              <a:cs typeface="Roboto Serif"/>
              <a:sym typeface="Roboto Serif"/>
            </a:endParaRPr>
          </a:p>
          <a:p>
            <a:pPr indent="0" lvl="0" marL="0" rtl="0" algn="l">
              <a:lnSpc>
                <a:spcPct val="150000"/>
              </a:lnSpc>
              <a:spcBef>
                <a:spcPts val="0"/>
              </a:spcBef>
              <a:spcAft>
                <a:spcPts val="0"/>
              </a:spcAft>
              <a:buNone/>
            </a:pPr>
            <a:r>
              <a:rPr i="1" lang="es" sz="1520">
                <a:latin typeface="Roboto Serif"/>
                <a:ea typeface="Roboto Serif"/>
                <a:cs typeface="Roboto Serif"/>
                <a:sym typeface="Roboto Serif"/>
              </a:rPr>
              <a:t>Deliverable:</a:t>
            </a:r>
            <a:endParaRPr i="1" sz="1520">
              <a:latin typeface="Roboto Serif"/>
              <a:ea typeface="Roboto Serif"/>
              <a:cs typeface="Roboto Serif"/>
              <a:sym typeface="Roboto Serif"/>
            </a:endParaRPr>
          </a:p>
          <a:p>
            <a:pPr indent="0" lvl="0" marL="0" rtl="0" algn="l">
              <a:lnSpc>
                <a:spcPct val="150000"/>
              </a:lnSpc>
              <a:spcBef>
                <a:spcPts val="0"/>
              </a:spcBef>
              <a:spcAft>
                <a:spcPts val="0"/>
              </a:spcAft>
              <a:buNone/>
            </a:pPr>
            <a:r>
              <a:rPr i="1" lang="es" sz="1520">
                <a:latin typeface="Roboto Serif"/>
                <a:ea typeface="Roboto Serif"/>
                <a:cs typeface="Roboto Serif"/>
                <a:sym typeface="Roboto Serif"/>
              </a:rPr>
              <a:t>Report to supervisor on March 14th </a:t>
            </a:r>
            <a:endParaRPr i="1" sz="1520">
              <a:latin typeface="Roboto Serif"/>
              <a:ea typeface="Roboto Serif"/>
              <a:cs typeface="Roboto Serif"/>
              <a:sym typeface="Roboto Serif"/>
            </a:endParaRPr>
          </a:p>
        </p:txBody>
      </p:sp>
      <p:sp>
        <p:nvSpPr>
          <p:cNvPr id="103" name="Google Shape;103;p20"/>
          <p:cNvSpPr txBox="1"/>
          <p:nvPr>
            <p:ph type="title"/>
          </p:nvPr>
        </p:nvSpPr>
        <p:spPr>
          <a:xfrm>
            <a:off x="6265475" y="949025"/>
            <a:ext cx="2890800" cy="39234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s" sz="1720">
                <a:latin typeface="Roboto Serif Medium"/>
                <a:ea typeface="Roboto Serif Medium"/>
                <a:cs typeface="Roboto Serif Medium"/>
                <a:sym typeface="Roboto Serif Medium"/>
              </a:rPr>
              <a:t>Conclusions</a:t>
            </a:r>
            <a:endParaRPr sz="1720">
              <a:latin typeface="Roboto Serif Medium"/>
              <a:ea typeface="Roboto Serif Medium"/>
              <a:cs typeface="Roboto Serif Medium"/>
              <a:sym typeface="Roboto Serif Medium"/>
            </a:endParaRPr>
          </a:p>
          <a:p>
            <a:pPr indent="-325120" lvl="0" marL="457200" rtl="0" algn="l">
              <a:lnSpc>
                <a:spcPct val="150000"/>
              </a:lnSpc>
              <a:spcBef>
                <a:spcPts val="0"/>
              </a:spcBef>
              <a:spcAft>
                <a:spcPts val="0"/>
              </a:spcAft>
              <a:buSzPts val="1520"/>
              <a:buFont typeface="Roboto Serif"/>
              <a:buChar char="●"/>
            </a:pPr>
            <a:r>
              <a:rPr lang="es" sz="1520">
                <a:latin typeface="Roboto Serif"/>
                <a:ea typeface="Roboto Serif"/>
                <a:cs typeface="Roboto Serif"/>
                <a:sym typeface="Roboto Serif"/>
              </a:rPr>
              <a:t>Overall results and analyses</a:t>
            </a:r>
            <a:endParaRPr sz="1520">
              <a:latin typeface="Roboto Serif"/>
              <a:ea typeface="Roboto Serif"/>
              <a:cs typeface="Roboto Serif"/>
              <a:sym typeface="Roboto Serif"/>
            </a:endParaRPr>
          </a:p>
          <a:p>
            <a:pPr indent="-325120" lvl="0" marL="457200" rtl="0" algn="l">
              <a:lnSpc>
                <a:spcPct val="150000"/>
              </a:lnSpc>
              <a:spcBef>
                <a:spcPts val="0"/>
              </a:spcBef>
              <a:spcAft>
                <a:spcPts val="0"/>
              </a:spcAft>
              <a:buSzPts val="1520"/>
              <a:buFont typeface="Roboto Serif"/>
              <a:buChar char="●"/>
            </a:pPr>
            <a:r>
              <a:rPr lang="es" sz="1520">
                <a:latin typeface="Roboto Serif"/>
                <a:ea typeface="Roboto Serif"/>
                <a:cs typeface="Roboto Serif"/>
                <a:sym typeface="Roboto Serif"/>
              </a:rPr>
              <a:t>Future work</a:t>
            </a:r>
            <a:endParaRPr sz="1520">
              <a:latin typeface="Roboto Serif"/>
              <a:ea typeface="Roboto Serif"/>
              <a:cs typeface="Roboto Serif"/>
              <a:sym typeface="Roboto Serif"/>
            </a:endParaRPr>
          </a:p>
          <a:p>
            <a:pPr indent="0" lvl="0" marL="0" rtl="0" algn="l">
              <a:lnSpc>
                <a:spcPct val="150000"/>
              </a:lnSpc>
              <a:spcBef>
                <a:spcPts val="0"/>
              </a:spcBef>
              <a:spcAft>
                <a:spcPts val="0"/>
              </a:spcAft>
              <a:buNone/>
            </a:pPr>
            <a:r>
              <a:t/>
            </a:r>
            <a:endParaRPr sz="1520">
              <a:latin typeface="Roboto Serif"/>
              <a:ea typeface="Roboto Serif"/>
              <a:cs typeface="Roboto Serif"/>
              <a:sym typeface="Roboto Serif"/>
            </a:endParaRPr>
          </a:p>
          <a:p>
            <a:pPr indent="0" lvl="0" marL="0" rtl="0" algn="l">
              <a:lnSpc>
                <a:spcPct val="150000"/>
              </a:lnSpc>
              <a:spcBef>
                <a:spcPts val="0"/>
              </a:spcBef>
              <a:spcAft>
                <a:spcPts val="0"/>
              </a:spcAft>
              <a:buNone/>
            </a:pPr>
            <a:r>
              <a:t/>
            </a:r>
            <a:endParaRPr sz="1520">
              <a:latin typeface="Roboto Serif"/>
              <a:ea typeface="Roboto Serif"/>
              <a:cs typeface="Roboto Serif"/>
              <a:sym typeface="Roboto Serif"/>
            </a:endParaRPr>
          </a:p>
          <a:p>
            <a:pPr indent="0" lvl="0" marL="0" rtl="0" algn="l">
              <a:lnSpc>
                <a:spcPct val="150000"/>
              </a:lnSpc>
              <a:spcBef>
                <a:spcPts val="0"/>
              </a:spcBef>
              <a:spcAft>
                <a:spcPts val="0"/>
              </a:spcAft>
              <a:buNone/>
            </a:pPr>
            <a:r>
              <a:t/>
            </a:r>
            <a:endParaRPr i="1" sz="1520">
              <a:latin typeface="Roboto Serif"/>
              <a:ea typeface="Roboto Serif"/>
              <a:cs typeface="Roboto Serif"/>
              <a:sym typeface="Roboto Serif"/>
            </a:endParaRPr>
          </a:p>
          <a:p>
            <a:pPr indent="0" lvl="0" marL="0" rtl="0" algn="l">
              <a:lnSpc>
                <a:spcPct val="150000"/>
              </a:lnSpc>
              <a:spcBef>
                <a:spcPts val="0"/>
              </a:spcBef>
              <a:spcAft>
                <a:spcPts val="0"/>
              </a:spcAft>
              <a:buNone/>
            </a:pPr>
            <a:r>
              <a:t/>
            </a:r>
            <a:endParaRPr i="1" sz="1520">
              <a:latin typeface="Roboto Serif"/>
              <a:ea typeface="Roboto Serif"/>
              <a:cs typeface="Roboto Serif"/>
              <a:sym typeface="Roboto Serif"/>
            </a:endParaRPr>
          </a:p>
          <a:p>
            <a:pPr indent="0" lvl="0" marL="0" rtl="0" algn="l">
              <a:lnSpc>
                <a:spcPct val="150000"/>
              </a:lnSpc>
              <a:spcBef>
                <a:spcPts val="0"/>
              </a:spcBef>
              <a:spcAft>
                <a:spcPts val="0"/>
              </a:spcAft>
              <a:buNone/>
            </a:pPr>
            <a:r>
              <a:rPr i="1" lang="es" sz="1520">
                <a:latin typeface="Roboto Serif"/>
                <a:ea typeface="Roboto Serif"/>
                <a:cs typeface="Roboto Serif"/>
                <a:sym typeface="Roboto Serif"/>
              </a:rPr>
              <a:t>Deliverable:</a:t>
            </a:r>
            <a:endParaRPr i="1" sz="1520">
              <a:latin typeface="Roboto Serif"/>
              <a:ea typeface="Roboto Serif"/>
              <a:cs typeface="Roboto Serif"/>
              <a:sym typeface="Roboto Serif"/>
            </a:endParaRPr>
          </a:p>
          <a:p>
            <a:pPr indent="0" lvl="0" marL="0" rtl="0" algn="l">
              <a:lnSpc>
                <a:spcPct val="150000"/>
              </a:lnSpc>
              <a:spcBef>
                <a:spcPts val="0"/>
              </a:spcBef>
              <a:spcAft>
                <a:spcPts val="0"/>
              </a:spcAft>
              <a:buNone/>
            </a:pPr>
            <a:r>
              <a:rPr i="1" lang="es" sz="1520">
                <a:latin typeface="Roboto Serif"/>
                <a:ea typeface="Roboto Serif"/>
                <a:cs typeface="Roboto Serif"/>
                <a:sym typeface="Roboto Serif"/>
              </a:rPr>
              <a:t>Group presentations and report on March 25th</a:t>
            </a:r>
            <a:endParaRPr i="1" sz="1520">
              <a:latin typeface="Roboto Serif"/>
              <a:ea typeface="Roboto Serif"/>
              <a:cs typeface="Roboto Serif"/>
              <a:sym typeface="Roboto Serif"/>
            </a:endParaRPr>
          </a:p>
        </p:txBody>
      </p:sp>
    </p:spTree>
  </p:cSld>
  <p:clrMapOvr>
    <a:masterClrMapping/>
  </p:clrMapOvr>
  <p:transition spd="med">
    <p:fade/>
  </p:transition>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21"/>
          <p:cNvSpPr txBox="1"/>
          <p:nvPr>
            <p:ph type="title"/>
          </p:nvPr>
        </p:nvSpPr>
        <p:spPr>
          <a:xfrm>
            <a:off x="311700" y="2164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990"/>
              <a:buFont typeface="Arial"/>
              <a:buNone/>
            </a:pPr>
            <a:r>
              <a:rPr lang="es" sz="2720">
                <a:latin typeface="Roboto Serif Light"/>
                <a:ea typeface="Roboto Serif Light"/>
                <a:cs typeface="Roboto Serif Light"/>
                <a:sym typeface="Roboto Serif Light"/>
              </a:rPr>
              <a:t>Guidelines</a:t>
            </a:r>
            <a:endParaRPr sz="2720">
              <a:latin typeface="Roboto Serif Light"/>
              <a:ea typeface="Roboto Serif Light"/>
              <a:cs typeface="Roboto Serif Light"/>
              <a:sym typeface="Roboto Serif Light"/>
            </a:endParaRPr>
          </a:p>
          <a:p>
            <a:pPr indent="0" lvl="0" marL="0" rtl="0" algn="ctr">
              <a:spcBef>
                <a:spcPts val="0"/>
              </a:spcBef>
              <a:spcAft>
                <a:spcPts val="0"/>
              </a:spcAft>
              <a:buSzPts val="990"/>
              <a:buNone/>
            </a:pPr>
            <a:r>
              <a:t/>
            </a:r>
            <a:endParaRPr sz="2720">
              <a:latin typeface="Roboto Serif Light"/>
              <a:ea typeface="Roboto Serif Light"/>
              <a:cs typeface="Roboto Serif Light"/>
              <a:sym typeface="Roboto Serif Light"/>
            </a:endParaRPr>
          </a:p>
        </p:txBody>
      </p:sp>
      <p:sp>
        <p:nvSpPr>
          <p:cNvPr id="109" name="Google Shape;109;p21"/>
          <p:cNvSpPr txBox="1"/>
          <p:nvPr>
            <p:ph type="title"/>
          </p:nvPr>
        </p:nvSpPr>
        <p:spPr>
          <a:xfrm>
            <a:off x="432225" y="949025"/>
            <a:ext cx="8724000" cy="3923400"/>
          </a:xfrm>
          <a:prstGeom prst="rect">
            <a:avLst/>
          </a:prstGeom>
        </p:spPr>
        <p:txBody>
          <a:bodyPr anchorCtr="0" anchor="t" bIns="91425" lIns="91425" spcFirstLastPara="1" rIns="91425" wrap="square" tIns="91425">
            <a:noAutofit/>
          </a:bodyPr>
          <a:lstStyle/>
          <a:p>
            <a:pPr indent="-337820" lvl="0" marL="457200" rtl="0" algn="l">
              <a:lnSpc>
                <a:spcPct val="150000"/>
              </a:lnSpc>
              <a:spcBef>
                <a:spcPts val="0"/>
              </a:spcBef>
              <a:spcAft>
                <a:spcPts val="0"/>
              </a:spcAft>
              <a:buSzPts val="1720"/>
              <a:buFont typeface="Roboto Serif"/>
              <a:buChar char="●"/>
            </a:pPr>
            <a:r>
              <a:rPr lang="es" sz="1720">
                <a:latin typeface="Roboto Serif"/>
                <a:ea typeface="Roboto Serif"/>
                <a:cs typeface="Roboto Serif"/>
                <a:sym typeface="Roboto Serif"/>
              </a:rPr>
              <a:t>Problem definition can be tricky. A good recipe is to replicate someone else’s research and then propose a small step beyond it (Ricard and I will propose a few of our own).</a:t>
            </a:r>
            <a:endParaRPr sz="1720">
              <a:latin typeface="Roboto Serif"/>
              <a:ea typeface="Roboto Serif"/>
              <a:cs typeface="Roboto Serif"/>
              <a:sym typeface="Roboto Serif"/>
            </a:endParaRPr>
          </a:p>
          <a:p>
            <a:pPr indent="-337820" lvl="0" marL="457200" rtl="0" algn="l">
              <a:lnSpc>
                <a:spcPct val="150000"/>
              </a:lnSpc>
              <a:spcBef>
                <a:spcPts val="0"/>
              </a:spcBef>
              <a:spcAft>
                <a:spcPts val="0"/>
              </a:spcAft>
              <a:buSzPts val="1720"/>
              <a:buFont typeface="Roboto Serif"/>
              <a:buChar char="●"/>
            </a:pPr>
            <a:r>
              <a:rPr lang="es" sz="1720">
                <a:latin typeface="Roboto Serif"/>
                <a:ea typeface="Roboto Serif"/>
                <a:cs typeface="Roboto Serif"/>
                <a:sym typeface="Roboto Serif"/>
              </a:rPr>
              <a:t>We want you to get experience with real deep learning research setups and good practices. Therefore we require you to:</a:t>
            </a:r>
            <a:endParaRPr sz="1720">
              <a:latin typeface="Roboto Serif"/>
              <a:ea typeface="Roboto Serif"/>
              <a:cs typeface="Roboto Serif"/>
              <a:sym typeface="Roboto Serif"/>
            </a:endParaRPr>
          </a:p>
          <a:p>
            <a:pPr indent="-337819" lvl="1" marL="914400" rtl="0" algn="l">
              <a:lnSpc>
                <a:spcPct val="150000"/>
              </a:lnSpc>
              <a:spcBef>
                <a:spcPts val="0"/>
              </a:spcBef>
              <a:spcAft>
                <a:spcPts val="0"/>
              </a:spcAft>
              <a:buSzPts val="1720"/>
              <a:buFont typeface="Roboto Serif"/>
              <a:buChar char="➢"/>
            </a:pPr>
            <a:r>
              <a:rPr lang="es" sz="1720">
                <a:latin typeface="Roboto Serif"/>
                <a:ea typeface="Roboto Serif"/>
                <a:cs typeface="Roboto Serif"/>
                <a:sym typeface="Roboto Serif"/>
              </a:rPr>
              <a:t>Use code repositories and version control (e.g. GitHub, GitLab)</a:t>
            </a:r>
            <a:endParaRPr sz="1720">
              <a:latin typeface="Roboto Serif"/>
              <a:ea typeface="Roboto Serif"/>
              <a:cs typeface="Roboto Serif"/>
              <a:sym typeface="Roboto Serif"/>
            </a:endParaRPr>
          </a:p>
          <a:p>
            <a:pPr indent="-337819" lvl="1" marL="914400" rtl="0" algn="l">
              <a:lnSpc>
                <a:spcPct val="150000"/>
              </a:lnSpc>
              <a:spcBef>
                <a:spcPts val="0"/>
              </a:spcBef>
              <a:spcAft>
                <a:spcPts val="0"/>
              </a:spcAft>
              <a:buSzPts val="1720"/>
              <a:buFont typeface="Roboto Serif"/>
              <a:buChar char="➢"/>
            </a:pPr>
            <a:r>
              <a:rPr lang="es" sz="1720">
                <a:latin typeface="Roboto Serif"/>
                <a:ea typeface="Roboto Serif"/>
                <a:cs typeface="Roboto Serif"/>
                <a:sym typeface="Roboto Serif"/>
              </a:rPr>
              <a:t>Use tools for experiment tracking (e.g. Wandb, CometML)  </a:t>
            </a:r>
            <a:endParaRPr sz="1720">
              <a:latin typeface="Roboto Serif"/>
              <a:ea typeface="Roboto Serif"/>
              <a:cs typeface="Roboto Serif"/>
              <a:sym typeface="Roboto Serif"/>
            </a:endParaRPr>
          </a:p>
          <a:p>
            <a:pPr indent="-337819" lvl="1" marL="914400" rtl="0" algn="l">
              <a:lnSpc>
                <a:spcPct val="150000"/>
              </a:lnSpc>
              <a:spcBef>
                <a:spcPts val="0"/>
              </a:spcBef>
              <a:spcAft>
                <a:spcPts val="0"/>
              </a:spcAft>
              <a:buSzPts val="1720"/>
              <a:buFont typeface="Roboto Serif"/>
              <a:buChar char="➢"/>
            </a:pPr>
            <a:r>
              <a:rPr lang="es" sz="1720">
                <a:latin typeface="Roboto Serif"/>
                <a:ea typeface="Roboto Serif"/>
                <a:cs typeface="Roboto Serif"/>
                <a:sym typeface="Roboto Serif"/>
              </a:rPr>
              <a:t>Use a GPU cluster. You can work in Colab/Kaggle if you find it more convenient, but your work has to be reproducible in our cluster (and you must prove it)</a:t>
            </a:r>
            <a:endParaRPr sz="1720">
              <a:latin typeface="Roboto Serif"/>
              <a:ea typeface="Roboto Serif"/>
              <a:cs typeface="Roboto Serif"/>
              <a:sym typeface="Roboto Serif"/>
            </a:endParaRPr>
          </a:p>
        </p:txBody>
      </p:sp>
    </p:spTree>
  </p:cSld>
  <p:clrMapOvr>
    <a:masterClrMapping/>
  </p:clrMapOvr>
  <p:transition spd="med">
    <p:fade/>
  </p:transition>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22"/>
          <p:cNvSpPr txBox="1"/>
          <p:nvPr>
            <p:ph type="title"/>
          </p:nvPr>
        </p:nvSpPr>
        <p:spPr>
          <a:xfrm>
            <a:off x="169475" y="242050"/>
            <a:ext cx="8337900" cy="46305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s" sz="6000">
                <a:latin typeface="Roboto Serif"/>
                <a:ea typeface="Roboto Serif"/>
                <a:cs typeface="Roboto Serif"/>
                <a:sym typeface="Roboto Serif"/>
              </a:rPr>
              <a:t>Questions?</a:t>
            </a:r>
            <a:endParaRPr sz="6000">
              <a:latin typeface="Roboto Serif"/>
              <a:ea typeface="Roboto Serif"/>
              <a:cs typeface="Roboto Serif"/>
              <a:sym typeface="Roboto Serif"/>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